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6" r:id="rId3"/>
    <p:sldId id="262" r:id="rId4"/>
    <p:sldId id="257" r:id="rId5"/>
    <p:sldId id="263" r:id="rId6"/>
    <p:sldId id="264" r:id="rId7"/>
    <p:sldId id="278" r:id="rId8"/>
    <p:sldId id="271" r:id="rId9"/>
    <p:sldId id="273" r:id="rId10"/>
    <p:sldId id="276" r:id="rId11"/>
    <p:sldId id="274" r:id="rId12"/>
    <p:sldId id="272" r:id="rId13"/>
    <p:sldId id="275" r:id="rId14"/>
    <p:sldId id="277" r:id="rId15"/>
    <p:sldId id="279" r:id="rId16"/>
    <p:sldId id="297" r:id="rId17"/>
    <p:sldId id="300" r:id="rId18"/>
    <p:sldId id="298" r:id="rId19"/>
    <p:sldId id="280" r:id="rId20"/>
    <p:sldId id="258" r:id="rId21"/>
    <p:sldId id="265" r:id="rId22"/>
    <p:sldId id="259" r:id="rId23"/>
    <p:sldId id="266" r:id="rId24"/>
    <p:sldId id="267" r:id="rId25"/>
    <p:sldId id="268" r:id="rId26"/>
    <p:sldId id="269" r:id="rId27"/>
    <p:sldId id="270" r:id="rId28"/>
    <p:sldId id="281" r:id="rId29"/>
    <p:sldId id="285" r:id="rId30"/>
    <p:sldId id="284" r:id="rId31"/>
    <p:sldId id="260" r:id="rId32"/>
    <p:sldId id="283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87" r:id="rId42"/>
    <p:sldId id="261" r:id="rId43"/>
    <p:sldId id="295" r:id="rId44"/>
    <p:sldId id="282" r:id="rId45"/>
    <p:sldId id="296" r:id="rId46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>
      <p:cViewPr>
        <p:scale>
          <a:sx n="74" d="100"/>
          <a:sy n="74" d="100"/>
        </p:scale>
        <p:origin x="-1218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3B9-463B-4B01-A561-525467346123}" type="datetimeFigureOut">
              <a:rPr lang="lt-LT" smtClean="0"/>
              <a:t>2023-05-05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D6498-2FE1-4C26-8902-A12B29DB77B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4326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3B9-463B-4B01-A561-525467346123}" type="datetimeFigureOut">
              <a:rPr lang="lt-LT" smtClean="0"/>
              <a:t>2023-05-05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D6498-2FE1-4C26-8902-A12B29DB77B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30685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3B9-463B-4B01-A561-525467346123}" type="datetimeFigureOut">
              <a:rPr lang="lt-LT" smtClean="0"/>
              <a:t>2023-05-05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D6498-2FE1-4C26-8902-A12B29DB77B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88298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3B9-463B-4B01-A561-525467346123}" type="datetimeFigureOut">
              <a:rPr lang="lt-LT" smtClean="0"/>
              <a:t>2023-05-05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D6498-2FE1-4C26-8902-A12B29DB77B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2690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3B9-463B-4B01-A561-525467346123}" type="datetimeFigureOut">
              <a:rPr lang="lt-LT" smtClean="0"/>
              <a:t>2023-05-05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D6498-2FE1-4C26-8902-A12B29DB77B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4245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3B9-463B-4B01-A561-525467346123}" type="datetimeFigureOut">
              <a:rPr lang="lt-LT" smtClean="0"/>
              <a:t>2023-05-05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D6498-2FE1-4C26-8902-A12B29DB77B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4218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3B9-463B-4B01-A561-525467346123}" type="datetimeFigureOut">
              <a:rPr lang="lt-LT" smtClean="0"/>
              <a:t>2023-05-05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D6498-2FE1-4C26-8902-A12B29DB77B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27576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3B9-463B-4B01-A561-525467346123}" type="datetimeFigureOut">
              <a:rPr lang="lt-LT" smtClean="0"/>
              <a:t>2023-05-05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D6498-2FE1-4C26-8902-A12B29DB77B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1327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3B9-463B-4B01-A561-525467346123}" type="datetimeFigureOut">
              <a:rPr lang="lt-LT" smtClean="0"/>
              <a:t>2023-05-05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D6498-2FE1-4C26-8902-A12B29DB77B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59647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3B9-463B-4B01-A561-525467346123}" type="datetimeFigureOut">
              <a:rPr lang="lt-LT" smtClean="0"/>
              <a:t>2023-05-05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D6498-2FE1-4C26-8902-A12B29DB77B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9689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3B9-463B-4B01-A561-525467346123}" type="datetimeFigureOut">
              <a:rPr lang="lt-LT" smtClean="0"/>
              <a:t>2023-05-05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D6498-2FE1-4C26-8902-A12B29DB77B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17561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8C3B9-463B-4B01-A561-525467346123}" type="datetimeFigureOut">
              <a:rPr lang="lt-LT" smtClean="0"/>
              <a:t>2023-05-05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D6498-2FE1-4C26-8902-A12B29DB77B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8450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0348"/>
            <a:ext cx="6552728" cy="644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506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ntraštė 5"/>
          <p:cNvSpPr>
            <a:spLocks noGrp="1"/>
          </p:cNvSpPr>
          <p:nvPr>
            <p:ph type="title"/>
          </p:nvPr>
        </p:nvSpPr>
        <p:spPr>
          <a:xfrm>
            <a:off x="1547664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t-LT" sz="1600" b="1" dirty="0" smtClean="0">
                <a:solidFill>
                  <a:srgbClr val="FF0000"/>
                </a:solidFill>
              </a:rPr>
              <a:t>				</a:t>
            </a:r>
            <a:br>
              <a:rPr lang="lt-LT" sz="1600" b="1" dirty="0" smtClean="0">
                <a:solidFill>
                  <a:srgbClr val="FF0000"/>
                </a:solidFill>
              </a:rPr>
            </a:br>
            <a:r>
              <a:rPr lang="lt-LT" sz="1600" b="1" dirty="0" smtClean="0">
                <a:solidFill>
                  <a:srgbClr val="FF0000"/>
                </a:solidFill>
              </a:rPr>
              <a:t>				Aida </a:t>
            </a:r>
            <a:r>
              <a:rPr lang="lt-LT" sz="1600" b="1" dirty="0" err="1">
                <a:solidFill>
                  <a:srgbClr val="FF0000"/>
                </a:solidFill>
              </a:rPr>
              <a:t>Šimelionienė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88" y="548680"/>
            <a:ext cx="7764736" cy="540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084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8" y="764703"/>
            <a:ext cx="8166957" cy="535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864096"/>
          </a:xfrm>
        </p:spPr>
        <p:txBody>
          <a:bodyPr/>
          <a:lstStyle/>
          <a:p>
            <a:r>
              <a:rPr lang="lt-LT" b="1" dirty="0" smtClean="0">
                <a:solidFill>
                  <a:srgbClr val="FF0000"/>
                </a:solidFill>
              </a:rPr>
              <a:t>				Aida </a:t>
            </a:r>
            <a:r>
              <a:rPr lang="lt-LT" b="1" dirty="0" err="1" smtClean="0">
                <a:solidFill>
                  <a:srgbClr val="FF0000"/>
                </a:solidFill>
              </a:rPr>
              <a:t>Šimelionienė</a:t>
            </a:r>
            <a:endParaRPr lang="lt-L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33488"/>
            <a:ext cx="71628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ntraštė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8" name="Paveikslėlio vietos rezervavimo ženklas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Teksto vietos rezervavimo ženklas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FF0000"/>
                </a:solidFill>
              </a:rPr>
              <a:t>				Aida </a:t>
            </a:r>
            <a:r>
              <a:rPr lang="lt-LT" b="1" dirty="0" err="1">
                <a:solidFill>
                  <a:srgbClr val="FF0000"/>
                </a:solidFill>
              </a:rPr>
              <a:t>Šimelionienė</a:t>
            </a:r>
            <a:endParaRPr lang="lt-LT" b="1" dirty="0">
              <a:solidFill>
                <a:srgbClr val="FF0000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1458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ntraštė 5"/>
          <p:cNvSpPr>
            <a:spLocks noGrp="1"/>
          </p:cNvSpPr>
          <p:nvPr>
            <p:ph type="title"/>
          </p:nvPr>
        </p:nvSpPr>
        <p:spPr>
          <a:xfrm>
            <a:off x="1115616" y="5157192"/>
            <a:ext cx="8229600" cy="1143000"/>
          </a:xfrm>
        </p:spPr>
        <p:txBody>
          <a:bodyPr>
            <a:normAutofit/>
          </a:bodyPr>
          <a:lstStyle/>
          <a:p>
            <a:r>
              <a:rPr lang="lt-LT" sz="1400" b="1" dirty="0" smtClean="0">
                <a:solidFill>
                  <a:srgbClr val="FF0000"/>
                </a:solidFill>
              </a:rPr>
              <a:t>					Aida </a:t>
            </a:r>
            <a:r>
              <a:rPr lang="lt-LT" sz="1400" b="1" dirty="0" err="1">
                <a:solidFill>
                  <a:srgbClr val="FF0000"/>
                </a:solidFill>
              </a:rPr>
              <a:t>Šimelionienė</a:t>
            </a:r>
            <a:endParaRPr lang="lt-LT" sz="14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11517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526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Užduotys ir rezultatai</a:t>
            </a:r>
            <a:endParaRPr lang="lt-LT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" y="2204864"/>
            <a:ext cx="9044860" cy="330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664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Užduotis. Įvardinkite 1 skaitytos ištraukos įvykį, nurodykite 1-3 jo priežastis ir 1-3 jo pasekmes</a:t>
            </a:r>
            <a:endParaRPr lang="lt-L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77404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73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Mokinių darbų pavyzdžiai (1)</a:t>
            </a:r>
            <a:endParaRPr lang="lt-LT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14" y="2348880"/>
            <a:ext cx="4426686" cy="27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4038600" cy="288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65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Mokinių darbų pavyzdžiai (1)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133" y="2276872"/>
            <a:ext cx="496005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4035902" cy="317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210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Mokytojo darbo pavyzdys </a:t>
            </a:r>
            <a:r>
              <a:rPr lang="lt-LT" dirty="0"/>
              <a:t>(1)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16712"/>
            <a:ext cx="7793719" cy="531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667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ntraštė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Atliktų įvairių užduočių pavyzdžiai</a:t>
            </a:r>
            <a:endParaRPr lang="lt-LT" dirty="0"/>
          </a:p>
        </p:txBody>
      </p:sp>
      <p:pic>
        <p:nvPicPr>
          <p:cNvPr id="17" name="Turinio vietos rezervavimo ženklas 1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06742"/>
            <a:ext cx="4254624" cy="3190968"/>
          </a:xfrm>
        </p:spPr>
      </p:pic>
      <p:pic>
        <p:nvPicPr>
          <p:cNvPr id="18" name="Turinio vietos rezervavimo ženklas 1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8"/>
            <a:ext cx="4392488" cy="3294366"/>
          </a:xfrm>
        </p:spPr>
      </p:pic>
    </p:spTree>
    <p:extLst>
      <p:ext uri="{BB962C8B-B14F-4D97-AF65-F5344CB8AC3E}">
        <p14:creationId xmlns:p14="http://schemas.microsoft.com/office/powerpoint/2010/main" val="22893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Savarankiško skaitymo (</a:t>
            </a:r>
            <a:r>
              <a:rPr lang="lt-LT" dirty="0" err="1" smtClean="0"/>
              <a:t>į)(si)vertinimas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Kaišiadorių r. Žaslių pagrindinės mokyklos lietuvių k. mokytoja Gintarė </a:t>
            </a:r>
            <a:r>
              <a:rPr lang="lt-LT" dirty="0" err="1" smtClean="0"/>
              <a:t>Juzukonienė</a:t>
            </a:r>
            <a:endParaRPr lang="lt-LT" dirty="0" smtClean="0"/>
          </a:p>
          <a:p>
            <a:r>
              <a:rPr lang="lt-LT" dirty="0" smtClean="0"/>
              <a:t>2022 m. lapkričio 30 d.</a:t>
            </a:r>
            <a:endParaRPr lang="lt-L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21088"/>
            <a:ext cx="27336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50958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816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(</a:t>
            </a:r>
            <a:r>
              <a:rPr lang="lt-LT" dirty="0" err="1" smtClean="0"/>
              <a:t>Į)(si)vertinimo</a:t>
            </a:r>
            <a:r>
              <a:rPr lang="lt-LT" dirty="0" smtClean="0"/>
              <a:t> svarba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199" y="1600200"/>
            <a:ext cx="8433589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lt-LT" dirty="0">
                <a:solidFill>
                  <a:srgbClr val="FF0000"/>
                </a:solidFill>
              </a:rPr>
              <a:t>Mokiniai </a:t>
            </a:r>
            <a:r>
              <a:rPr lang="lt-LT" dirty="0" smtClean="0">
                <a:solidFill>
                  <a:srgbClr val="FF0000"/>
                </a:solidFill>
              </a:rPr>
              <a:t>supranta</a:t>
            </a:r>
            <a:r>
              <a:rPr lang="lt-LT" dirty="0">
                <a:solidFill>
                  <a:srgbClr val="FF0000"/>
                </a:solidFill>
              </a:rPr>
              <a:t>, ką jie </a:t>
            </a:r>
            <a:r>
              <a:rPr lang="lt-LT" dirty="0" smtClean="0">
                <a:solidFill>
                  <a:srgbClr val="FF0000"/>
                </a:solidFill>
              </a:rPr>
              <a:t>veikė, </a:t>
            </a:r>
            <a:r>
              <a:rPr lang="lt-LT" dirty="0">
                <a:solidFill>
                  <a:srgbClr val="FF0000"/>
                </a:solidFill>
              </a:rPr>
              <a:t>ką išmoko, </a:t>
            </a:r>
            <a:r>
              <a:rPr lang="lt-LT" dirty="0"/>
              <a:t>o kas liko neaišku, kam reikėtų skirti daugiau </a:t>
            </a:r>
            <a:r>
              <a:rPr lang="lt-LT" dirty="0" smtClean="0"/>
              <a:t>laiko ir </a:t>
            </a:r>
            <a:r>
              <a:rPr lang="lt-LT" dirty="0"/>
              <a:t>pan. </a:t>
            </a:r>
            <a:endParaRPr lang="lt-LT" dirty="0" smtClean="0"/>
          </a:p>
          <a:p>
            <a:pPr algn="just"/>
            <a:r>
              <a:rPr lang="lt-LT" dirty="0" smtClean="0"/>
              <a:t>Mokinių (</a:t>
            </a:r>
            <a:r>
              <a:rPr lang="lt-LT" dirty="0" err="1" smtClean="0"/>
              <a:t>įsi)vertinimas</a:t>
            </a:r>
            <a:r>
              <a:rPr lang="lt-LT" dirty="0" smtClean="0"/>
              <a:t> yra </a:t>
            </a:r>
            <a:r>
              <a:rPr lang="lt-LT" dirty="0"/>
              <a:t>atsakas </a:t>
            </a:r>
            <a:r>
              <a:rPr lang="lt-LT" dirty="0">
                <a:solidFill>
                  <a:srgbClr val="FF0000"/>
                </a:solidFill>
              </a:rPr>
              <a:t>mokytojui</a:t>
            </a:r>
            <a:r>
              <a:rPr lang="lt-LT" dirty="0"/>
              <a:t> apie mokinių turimas žinias ir supratimą, apie </a:t>
            </a:r>
            <a:r>
              <a:rPr lang="lt-LT" dirty="0">
                <a:solidFill>
                  <a:srgbClr val="FF0000"/>
                </a:solidFill>
              </a:rPr>
              <a:t>pasirinktų mokymo metodų </a:t>
            </a:r>
            <a:r>
              <a:rPr lang="lt-LT" dirty="0" smtClean="0">
                <a:solidFill>
                  <a:srgbClr val="FF0000"/>
                </a:solidFill>
              </a:rPr>
              <a:t>veiksmingumą</a:t>
            </a:r>
            <a:r>
              <a:rPr lang="lt-LT" dirty="0"/>
              <a:t>. </a:t>
            </a:r>
            <a:endParaRPr lang="lt-LT" dirty="0" smtClean="0"/>
          </a:p>
          <a:p>
            <a:r>
              <a:rPr lang="lt-LT" dirty="0"/>
              <a:t> „</a:t>
            </a:r>
            <a:r>
              <a:rPr lang="lt-LT" dirty="0">
                <a:solidFill>
                  <a:srgbClr val="FF0000"/>
                </a:solidFill>
              </a:rPr>
              <a:t>Mokytojo atsakas</a:t>
            </a:r>
            <a:r>
              <a:rPr lang="lt-LT" dirty="0"/>
              <a:t> būna </a:t>
            </a:r>
            <a:endParaRPr lang="lt-LT" dirty="0" smtClean="0"/>
          </a:p>
          <a:p>
            <a:pPr marL="0" indent="0">
              <a:buNone/>
            </a:pPr>
            <a:r>
              <a:rPr lang="lt-LT" dirty="0" smtClean="0"/>
              <a:t>     aukščiausios </a:t>
            </a:r>
            <a:r>
              <a:rPr lang="lt-LT" dirty="0"/>
              <a:t>kokybės, kai vyksta </a:t>
            </a:r>
            <a:endParaRPr lang="lt-LT" dirty="0" smtClean="0"/>
          </a:p>
          <a:p>
            <a:pPr marL="0" indent="0">
              <a:buNone/>
            </a:pPr>
            <a:r>
              <a:rPr lang="lt-LT" dirty="0" smtClean="0"/>
              <a:t>     dialogas </a:t>
            </a:r>
            <a:r>
              <a:rPr lang="lt-LT" dirty="0"/>
              <a:t>tarp mokytojo ir </a:t>
            </a:r>
          </a:p>
          <a:p>
            <a:pPr marL="0" indent="0">
              <a:buNone/>
            </a:pPr>
            <a:r>
              <a:rPr lang="lt-LT" dirty="0" smtClean="0"/>
              <a:t>     mokinių“ (</a:t>
            </a:r>
            <a:r>
              <a:rPr lang="lt-LT" i="1" dirty="0" err="1"/>
              <a:t>Petty</a:t>
            </a:r>
            <a:r>
              <a:rPr lang="lt-LT" i="1" dirty="0"/>
              <a:t>, 235</a:t>
            </a:r>
            <a:r>
              <a:rPr lang="lt-LT" dirty="0" smtClean="0"/>
              <a:t>). </a:t>
            </a:r>
          </a:p>
          <a:p>
            <a:endParaRPr lang="lt-L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14" y="4005064"/>
            <a:ext cx="2771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9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43000"/>
            <a:ext cx="81343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42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Mokymasis </a:t>
            </a:r>
            <a:r>
              <a:rPr lang="lt-LT" dirty="0"/>
              <a:t>vertinti kitų ir savo darbus pagal pateiktus kriterijus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0" y="1600200"/>
            <a:ext cx="814109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1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1565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778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Mokymasis vertinti kitų ir savo darbus pagal pateiktus </a:t>
            </a:r>
            <a:r>
              <a:rPr lang="lt-LT" dirty="0" smtClean="0"/>
              <a:t>kriterijus (1)</a:t>
            </a:r>
            <a:endParaRPr lang="lt-LT" dirty="0"/>
          </a:p>
        </p:txBody>
      </p:sp>
      <p:graphicFrame>
        <p:nvGraphicFramePr>
          <p:cNvPr id="10" name="Turinio vietos rezervavimo ženklas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5889524"/>
              </p:ext>
            </p:extLst>
          </p:nvPr>
        </p:nvGraphicFramePr>
        <p:xfrm>
          <a:off x="395536" y="1700807"/>
          <a:ext cx="8269534" cy="49561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4767"/>
                <a:gridCol w="4134767"/>
              </a:tblGrid>
              <a:tr h="308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 dirty="0">
                          <a:effectLst/>
                        </a:rPr>
                        <a:t>VASARĄ SKAITYTŲ KNYGŲ SĄRAŠAS</a:t>
                      </a:r>
                      <a:endParaRPr lang="lt-L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16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 dirty="0">
                          <a:effectLst/>
                        </a:rPr>
                        <a:t>PRISTATYTI PASIRINKTOS KNYGOS AUTORIUS/IAI</a:t>
                      </a:r>
                      <a:endParaRPr lang="lt-L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PAVADINIMAS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ĮSIMINTINIAUSIAS ĮVYKIS (5-6 SAK.)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16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VEIKĖJAI, APIE PAGRINDINĮ VEIKĖJĄ PLAČIAU (2-3 SAK.)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16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VEIKSMO VIETOS, APIE 1 PLAČIAU (2-3 SAK.)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16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VEIKSMO LAIKAS (AI), APIE 1 PLAČIAU (2-3 SAK.)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1657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PATIKUSI CITATA (PAMOKYMAS, PATARIMAS)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CITATOS PAAIŠKINIMAS SAVAIS ŽODŽIAIS (2-3 SAK.)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0063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>
                          <a:effectLst/>
                        </a:rPr>
                        <a:t> </a:t>
                      </a:r>
                      <a:endParaRPr lang="lt-L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283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 dirty="0">
                          <a:effectLst/>
                        </a:rPr>
                        <a:t>KLAUSIMAI (1-3), KURIUOS NORĖČIAU UŽDUOTI KNYGOS AUTORIUI/-IAMS (1-3 KL.)</a:t>
                      </a:r>
                      <a:endParaRPr lang="lt-L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200" dirty="0">
                          <a:effectLst/>
                        </a:rPr>
                        <a:t> </a:t>
                      </a:r>
                      <a:endParaRPr lang="lt-L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05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2376264"/>
          </a:xfrm>
        </p:spPr>
        <p:txBody>
          <a:bodyPr>
            <a:normAutofit fontScale="90000"/>
          </a:bodyPr>
          <a:lstStyle/>
          <a:p>
            <a:pPr algn="l"/>
            <a:r>
              <a:rPr lang="lt-LT" dirty="0"/>
              <a:t>Mokymasis vertinti kitų ir savo darbus pagal pateiktus </a:t>
            </a:r>
            <a:r>
              <a:rPr lang="lt-LT" dirty="0" smtClean="0"/>
              <a:t>kriterijus (2) </a:t>
            </a:r>
            <a:br>
              <a:rPr lang="lt-LT" dirty="0" smtClean="0"/>
            </a:br>
            <a:r>
              <a:rPr lang="lt-LT" sz="1300" dirty="0" smtClean="0"/>
              <a:t>ŽASLIŲ </a:t>
            </a:r>
            <a:r>
              <a:rPr lang="lt-LT" sz="1300" dirty="0"/>
              <a:t>PAGRINDINĖS MOKYKLOS ….. KLASĖS MOKINIO (-ĖS) </a:t>
            </a:r>
            <a:r>
              <a:rPr lang="lt-LT" sz="1300" dirty="0" smtClean="0"/>
              <a:t>………………………………………………NUOMONĖ </a:t>
            </a:r>
            <a:r>
              <a:rPr lang="lt-LT" sz="1300" dirty="0"/>
              <a:t>APIE DRAUGŲ SAVARANKIŠKAI SKAITYTAS </a:t>
            </a:r>
            <a:r>
              <a:rPr lang="lt-LT" sz="1300" dirty="0" smtClean="0"/>
              <a:t>KNYGAS</a:t>
            </a:r>
            <a:br>
              <a:rPr lang="lt-LT" sz="1300" dirty="0" smtClean="0"/>
            </a:br>
            <a:r>
              <a:rPr lang="lt-LT" sz="1200" dirty="0"/>
              <a:t>Balai (6 balai, jei pristatymas atitinka lentelėje pateiktus kriterijus) už pristatytą savarankiškai skaitytą knygą...................</a:t>
            </a:r>
            <a:br>
              <a:rPr lang="lt-LT" sz="1200" dirty="0"/>
            </a:br>
            <a:r>
              <a:rPr lang="lt-LT" sz="1200" dirty="0"/>
              <a:t>4 balai už draugų pristatytų knygų vertinimą (2 balai už draugų knygų pristatymų įvertinimą, t.y. už tvarkingai, įskaitomai, objektyviai užpildytą lentelę apie draugų skaitytas knygas, 2 balai, jei įvardinta  skaityti pasirinkta draugų knyga ir pateikti bent du argumentai, kodėl </a:t>
            </a:r>
            <a:r>
              <a:rPr lang="lt-LT" sz="1200" dirty="0" err="1"/>
              <a:t>psirinkta</a:t>
            </a:r>
            <a:r>
              <a:rPr lang="lt-LT" sz="1200" dirty="0"/>
              <a:t> ta knyga.)</a:t>
            </a:r>
            <a:br>
              <a:rPr lang="lt-LT" sz="1200" dirty="0"/>
            </a:br>
            <a:r>
              <a:rPr lang="lt-LT" sz="1200" dirty="0"/>
              <a:t>Iš viso </a:t>
            </a:r>
            <a:r>
              <a:rPr lang="lt-LT" sz="1200" dirty="0" err="1"/>
              <a:t>balų..................Pažymys</a:t>
            </a:r>
            <a:r>
              <a:rPr lang="lt-LT" sz="1200" dirty="0" smtClean="0"/>
              <a:t>.....................</a:t>
            </a:r>
            <a:endParaRPr lang="lt-LT" sz="1300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0115324"/>
              </p:ext>
            </p:extLst>
          </p:nvPr>
        </p:nvGraphicFramePr>
        <p:xfrm>
          <a:off x="179511" y="2780930"/>
          <a:ext cx="8861084" cy="35503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74712"/>
                <a:gridCol w="881082"/>
                <a:gridCol w="942580"/>
                <a:gridCol w="941989"/>
                <a:gridCol w="928389"/>
                <a:gridCol w="812488"/>
                <a:gridCol w="802436"/>
                <a:gridCol w="1977408"/>
              </a:tblGrid>
              <a:tr h="1600169">
                <a:tc>
                  <a:txBody>
                    <a:bodyPr/>
                    <a:lstStyle/>
                    <a:p>
                      <a:pPr marR="243840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    </a:t>
                      </a:r>
                      <a:r>
                        <a:rPr lang="en-US" sz="1000" dirty="0" err="1">
                          <a:effectLst/>
                        </a:rPr>
                        <a:t>Kriterijus</a:t>
                      </a:r>
                      <a:endParaRPr lang="lt-LT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lt-LT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lt-LT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Mokinio</a:t>
                      </a:r>
                      <a:endParaRPr lang="lt-LT" sz="1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vardas</a:t>
                      </a:r>
                      <a:r>
                        <a:rPr lang="en-US" sz="1000" dirty="0">
                          <a:effectLst/>
                        </a:rPr>
                        <a:t>, </a:t>
                      </a:r>
                      <a:endParaRPr lang="lt-LT" sz="1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pavardė</a:t>
                      </a:r>
                      <a:endParaRPr lang="lt-LT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1.Nurodytas </a:t>
                      </a:r>
                      <a:r>
                        <a:rPr lang="en-US" sz="1000" dirty="0" err="1">
                          <a:effectLst/>
                        </a:rPr>
                        <a:t>knygos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autorius</a:t>
                      </a:r>
                      <a:r>
                        <a:rPr lang="en-US" sz="1000" dirty="0">
                          <a:effectLst/>
                        </a:rPr>
                        <a:t>, </a:t>
                      </a:r>
                      <a:r>
                        <a:rPr lang="en-US" sz="1000" dirty="0" err="1">
                          <a:effectLst/>
                        </a:rPr>
                        <a:t>pavadinimas</a:t>
                      </a:r>
                      <a:r>
                        <a:rPr lang="en-US" sz="1000" dirty="0">
                          <a:effectLst/>
                        </a:rPr>
                        <a:t>, </a:t>
                      </a:r>
                      <a:r>
                        <a:rPr lang="en-US" sz="1000" dirty="0" err="1">
                          <a:effectLst/>
                        </a:rPr>
                        <a:t>leidykla</a:t>
                      </a:r>
                      <a:r>
                        <a:rPr lang="en-US" sz="1000" dirty="0">
                          <a:effectLst/>
                        </a:rPr>
                        <a:t>, </a:t>
                      </a:r>
                      <a:r>
                        <a:rPr lang="en-US" sz="1000" dirty="0" err="1">
                          <a:effectLst/>
                        </a:rPr>
                        <a:t>leidimo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metai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endParaRPr lang="lt-LT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(1 </a:t>
                      </a:r>
                      <a:r>
                        <a:rPr lang="en-US" sz="1000" dirty="0" err="1">
                          <a:effectLst/>
                        </a:rPr>
                        <a:t>balas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lt-LT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2.Nurodyti pagrindiniai veikėjai, jie apibūdinti</a:t>
                      </a:r>
                      <a:endParaRPr lang="lt-LT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 balas)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3.Nusakyta pagrindinė veiksmo vieta, laikas</a:t>
                      </a:r>
                      <a:endParaRPr lang="lt-LT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 balas)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4.Papasakotas įdomus įvykis (1 balas)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5. </a:t>
                      </a:r>
                      <a:r>
                        <a:rPr lang="en-US" sz="1000" dirty="0" err="1">
                          <a:effectLst/>
                        </a:rPr>
                        <a:t>Pateiktos</a:t>
                      </a:r>
                      <a:r>
                        <a:rPr lang="en-US" sz="1000" dirty="0">
                          <a:effectLst/>
                        </a:rPr>
                        <a:t> 1-2 </a:t>
                      </a:r>
                      <a:r>
                        <a:rPr lang="en-US" sz="1000" dirty="0" err="1">
                          <a:effectLst/>
                        </a:rPr>
                        <a:t>įdomios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mintys</a:t>
                      </a:r>
                      <a:r>
                        <a:rPr lang="en-US" sz="1000" dirty="0">
                          <a:effectLst/>
                        </a:rPr>
                        <a:t>, </a:t>
                      </a:r>
                      <a:r>
                        <a:rPr lang="en-US" sz="1000" dirty="0" err="1">
                          <a:effectLst/>
                        </a:rPr>
                        <a:t>citatos</a:t>
                      </a:r>
                      <a:r>
                        <a:rPr lang="en-US" sz="1000" dirty="0">
                          <a:effectLst/>
                        </a:rPr>
                        <a:t>, </a:t>
                      </a:r>
                      <a:r>
                        <a:rPr lang="en-US" sz="1000" dirty="0" err="1">
                          <a:effectLst/>
                        </a:rPr>
                        <a:t>klausimai</a:t>
                      </a:r>
                      <a:endParaRPr lang="lt-LT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(1 </a:t>
                      </a:r>
                      <a:r>
                        <a:rPr lang="en-US" sz="1000" dirty="0" err="1">
                          <a:effectLst/>
                        </a:rPr>
                        <a:t>balas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lt-LT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6. Knyga pristatyta originaliai  </a:t>
                      </a:r>
                      <a:endParaRPr lang="lt-LT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 balas)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Pastabos </a:t>
                      </a:r>
                      <a:endParaRPr lang="lt-LT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(knygų pavadinimai, autoriai ir kt.)</a:t>
                      </a:r>
                      <a:endParaRPr lang="lt-LT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</a:tr>
              <a:tr h="200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</a:tr>
              <a:tr h="200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</a:tr>
              <a:tr h="200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</a:tr>
              <a:tr h="13501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Mano nuomonė apie draugų skaitytas knygas </a:t>
                      </a:r>
                      <a:r>
                        <a:rPr lang="en-US" sz="800">
                          <a:effectLst/>
                        </a:rPr>
                        <a:t>(įvardinkite ne mažiau kaip vieną pasirinktą skaityti knygą, kurią pristatė klasės draugas, pateikite 1-3 argumentus, kodėl ją pasirinkote).</a:t>
                      </a:r>
                      <a:endParaRPr lang="lt-LT" sz="10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 </a:t>
                      </a:r>
                      <a:endParaRPr lang="lt-LT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000" dirty="0">
                          <a:effectLst/>
                        </a:rPr>
                        <a:t> </a:t>
                      </a:r>
                      <a:endParaRPr lang="lt-LT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12" marR="59312" marT="0" marB="0"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Line 1"/>
          <p:cNvSpPr>
            <a:spLocks noChangeShapeType="1"/>
          </p:cNvSpPr>
          <p:nvPr/>
        </p:nvSpPr>
        <p:spPr bwMode="auto">
          <a:xfrm>
            <a:off x="611560" y="3429000"/>
            <a:ext cx="1296144" cy="105682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565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05" y="764704"/>
            <a:ext cx="9189105" cy="594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7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Mokymasis vertinti kitų ir savo darbus pagal pateiktus kriterijus </a:t>
            </a:r>
            <a:r>
              <a:rPr lang="lt-LT" dirty="0" smtClean="0"/>
              <a:t>(3)</a:t>
            </a:r>
            <a:endParaRPr lang="lt-LT" dirty="0"/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3859159"/>
              </p:ext>
            </p:extLst>
          </p:nvPr>
        </p:nvGraphicFramePr>
        <p:xfrm>
          <a:off x="-2" y="1916832"/>
          <a:ext cx="9144001" cy="39604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2727"/>
                <a:gridCol w="2425862"/>
                <a:gridCol w="2477706"/>
                <a:gridCol w="2477706"/>
              </a:tblGrid>
              <a:tr h="247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 dirty="0">
                          <a:effectLst/>
                        </a:rPr>
                        <a:t>Kriterijus</a:t>
                      </a:r>
                      <a:endParaRPr lang="lt-LT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Patenkinamas lygis (4-5)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Pagrindinis lygis (6-7-8)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Aukštesnysis lygis (9-10)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</a:tr>
              <a:tr h="495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 dirty="0">
                          <a:effectLst/>
                        </a:rPr>
                        <a:t>Knygos autorius</a:t>
                      </a:r>
                      <a:endParaRPr lang="lt-LT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Įvardintas (vardas, pavardė ir pan.)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Trumpai pristatyti 1-3 įdomūs biografijos faktai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Trumpai pristatyta biografija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</a:tr>
              <a:tr h="495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Knygos pavadinimas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Įvardintas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Įvardintas ir paaiškintas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Įvardintas ir paaiškintas, pasiūlytas savo sugalvotas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</a:tr>
              <a:tr h="742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Veikėjai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Išvardinti 1-2 pagrindiniai veikėjai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Išvardinti 1-3 pagrindiniai veikėjai, trumpai apibūdinta išvaizda ir vidinės savybės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Išvardinti 1-2 pagrindiniai veikėjai, trumpai apibūdinta išvaizda ir teigiamos bei neigiamos vidinės savybės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</a:tr>
              <a:tr h="495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Įsimintiniausios mintys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Cituojamos 1-2 mintys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Cituojamos 1-3 mintys, paaiškinama, kuo jos svarbios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Cituojamos 1-2 mintys, paaiškinama, kuo jos svarbios, kokių klausimų kyla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</a:tr>
              <a:tr h="247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Ištraukos pristatymas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Paskaityta raiškiai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Papasakota raiškiai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Papasakota raiškiai ir vaizdžiai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</a:tr>
              <a:tr h="9901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Meninės priemonės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Pateikta 1-2 skirtingų meninių raiškos priemonių pavyzdžiai, įvardinta, kokios tai yra meninės priemonės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Pateikta 3-5 skirtingų meninių raiškos priemonių pavyzdžiai, įvardinta, kokios tai yra meninės priemonės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Pateikta 6-7 skirtingų meninės raiškos priemonių pavyzdžiai, įvardinta, kokios tai yra meninės priemonės, kokiu tikslu naudojamos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</a:tr>
              <a:tr h="247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Kita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 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>
                          <a:effectLst/>
                        </a:rPr>
                        <a:t> </a:t>
                      </a:r>
                      <a:endParaRPr lang="lt-LT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000" dirty="0">
                          <a:effectLst/>
                        </a:rPr>
                        <a:t> </a:t>
                      </a:r>
                      <a:endParaRPr lang="lt-LT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97" marR="5859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67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lt-LT" dirty="0"/>
              <a:t>Mokymasis vertinti kitų ir savo darbus pagal pateiktus kriterijus </a:t>
            </a:r>
            <a:r>
              <a:rPr lang="lt-LT" dirty="0" smtClean="0"/>
              <a:t>(4)</a:t>
            </a:r>
            <a:endParaRPr lang="lt-L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336210"/>
            <a:ext cx="7776864" cy="5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76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Rašytinis individualus komentaras </a:t>
            </a:r>
            <a:r>
              <a:rPr lang="lt-LT" dirty="0" err="1"/>
              <a:t>Padlet</a:t>
            </a:r>
            <a:r>
              <a:rPr lang="lt-LT" dirty="0"/>
              <a:t> lentoje </a:t>
            </a:r>
            <a:r>
              <a:rPr lang="lt-LT" dirty="0" smtClean="0"/>
              <a:t>(1)</a:t>
            </a:r>
            <a:endParaRPr lang="lt-L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1" y="1600200"/>
            <a:ext cx="803829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634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Neįsivaizduoju </a:t>
            </a:r>
            <a:r>
              <a:rPr lang="lt-LT" dirty="0" smtClean="0"/>
              <a:t>mokytojo darbo </a:t>
            </a:r>
            <a:r>
              <a:rPr lang="lt-LT" dirty="0"/>
              <a:t>be </a:t>
            </a:r>
            <a:r>
              <a:rPr lang="lt-LT" dirty="0" smtClean="0"/>
              <a:t>savarankiško </a:t>
            </a:r>
            <a:r>
              <a:rPr lang="lt-LT" dirty="0"/>
              <a:t>skaitymo </a:t>
            </a:r>
            <a:r>
              <a:rPr lang="lt-LT" dirty="0" smtClean="0"/>
              <a:t>pamokų, todėl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lt-LT" dirty="0"/>
              <a:t>d</a:t>
            </a:r>
            <a:r>
              <a:rPr lang="lt-LT" smtClean="0"/>
              <a:t>alyvauju</a:t>
            </a:r>
            <a:r>
              <a:rPr lang="lt-LT" b="1" smtClean="0"/>
              <a:t> </a:t>
            </a:r>
            <a:r>
              <a:rPr lang="lt-LT" b="1" dirty="0"/>
              <a:t>kaip </a:t>
            </a:r>
            <a:r>
              <a:rPr lang="lt-LT" b="1" dirty="0" smtClean="0"/>
              <a:t>lygi </a:t>
            </a:r>
            <a:r>
              <a:rPr lang="lt-LT" b="1" dirty="0"/>
              <a:t>su </a:t>
            </a:r>
            <a:r>
              <a:rPr lang="lt-LT" b="1" dirty="0" smtClean="0"/>
              <a:t>lygiais </a:t>
            </a:r>
            <a:r>
              <a:rPr lang="lt-LT" dirty="0"/>
              <a:t>inicijuojamoje </a:t>
            </a:r>
            <a:r>
              <a:rPr lang="lt-LT" dirty="0" smtClean="0"/>
              <a:t>savarankiško skaitymo veikloje, tai kelia mokinių pasitikėjimą; </a:t>
            </a:r>
          </a:p>
          <a:p>
            <a:pPr algn="just"/>
            <a:r>
              <a:rPr lang="lt-LT" dirty="0" smtClean="0"/>
              <a:t>manau, kad </a:t>
            </a:r>
            <a:r>
              <a:rPr lang="lt-LT" b="1" dirty="0" smtClean="0"/>
              <a:t>savarankiškai pasirinkta </a:t>
            </a:r>
            <a:r>
              <a:rPr lang="lt-LT" b="1" dirty="0"/>
              <a:t>knyga</a:t>
            </a:r>
            <a:r>
              <a:rPr lang="lt-LT" dirty="0"/>
              <a:t>, skaitymui </a:t>
            </a:r>
            <a:r>
              <a:rPr lang="lt-LT" b="1" dirty="0"/>
              <a:t>patogus laikas </a:t>
            </a:r>
            <a:r>
              <a:rPr lang="lt-LT" b="1" dirty="0" smtClean="0"/>
              <a:t>ir vieta </a:t>
            </a:r>
            <a:r>
              <a:rPr lang="lt-LT" dirty="0" smtClean="0"/>
              <a:t>leidžia </a:t>
            </a:r>
            <a:r>
              <a:rPr lang="lt-LT" dirty="0"/>
              <a:t>mokiniams pajusti, kad </a:t>
            </a:r>
            <a:r>
              <a:rPr lang="lt-LT" dirty="0" smtClean="0"/>
              <a:t>skaitymu galima </a:t>
            </a:r>
            <a:r>
              <a:rPr lang="lt-LT" b="1" dirty="0" smtClean="0"/>
              <a:t>mėgautis</a:t>
            </a:r>
            <a:r>
              <a:rPr lang="lt-LT" dirty="0" smtClean="0"/>
              <a:t>;</a:t>
            </a:r>
          </a:p>
          <a:p>
            <a:pPr algn="just"/>
            <a:r>
              <a:rPr lang="lt-LT" dirty="0" smtClean="0"/>
              <a:t>noriu, </a:t>
            </a:r>
            <a:r>
              <a:rPr lang="lt-LT" dirty="0"/>
              <a:t>kad skaitymas asocijuotųsi su kūrybingumu, atradimo džiaugsmu, </a:t>
            </a:r>
            <a:r>
              <a:rPr lang="lt-LT" b="1" dirty="0"/>
              <a:t>savaiminiu </a:t>
            </a:r>
            <a:r>
              <a:rPr lang="lt-LT" b="1" dirty="0" smtClean="0"/>
              <a:t>mokymusi</a:t>
            </a:r>
            <a:r>
              <a:rPr lang="lt-LT" dirty="0"/>
              <a:t>.</a:t>
            </a:r>
          </a:p>
          <a:p>
            <a:pPr algn="just"/>
            <a:endParaRPr lang="lt-LT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61248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Rašytinis individualus komentaras </a:t>
            </a:r>
            <a:r>
              <a:rPr lang="lt-LT" dirty="0" err="1"/>
              <a:t>Padlet</a:t>
            </a:r>
            <a:r>
              <a:rPr lang="lt-LT" dirty="0"/>
              <a:t> lentoje </a:t>
            </a:r>
            <a:r>
              <a:rPr lang="lt-LT" dirty="0" smtClean="0"/>
              <a:t>(2)</a:t>
            </a:r>
            <a:endParaRPr lang="lt-L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1929"/>
            <a:ext cx="8229600" cy="442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033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R</a:t>
            </a:r>
            <a:r>
              <a:rPr lang="pt-BR" dirty="0" smtClean="0"/>
              <a:t>ašytinis individualus komentaras</a:t>
            </a:r>
            <a:r>
              <a:rPr lang="lt-LT" dirty="0" smtClean="0"/>
              <a:t> </a:t>
            </a:r>
            <a:r>
              <a:rPr lang="lt-LT" dirty="0" err="1" smtClean="0"/>
              <a:t>Padlet</a:t>
            </a:r>
            <a:r>
              <a:rPr lang="lt-LT" dirty="0" smtClean="0"/>
              <a:t> lentoje (3)</a:t>
            </a:r>
            <a:endParaRPr lang="lt-L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8045"/>
            <a:ext cx="8229600" cy="419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3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Žodiniai</a:t>
            </a:r>
            <a:r>
              <a:rPr lang="lt-LT" dirty="0"/>
              <a:t> </a:t>
            </a:r>
            <a:r>
              <a:rPr lang="lt-LT" dirty="0" smtClean="0"/>
              <a:t>komentarai apie skaitytas knygas, simbolių panaudojimas </a:t>
            </a:r>
            <a:r>
              <a:rPr lang="lt-LT" dirty="0" err="1" smtClean="0"/>
              <a:t>Padlet</a:t>
            </a:r>
            <a:r>
              <a:rPr lang="lt-LT" dirty="0" smtClean="0"/>
              <a:t> lentoje</a:t>
            </a:r>
            <a:endParaRPr lang="lt-LT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" y="1412776"/>
            <a:ext cx="24003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38374"/>
            <a:ext cx="244792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69" y="1772816"/>
            <a:ext cx="23907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73" y="2276475"/>
            <a:ext cx="24193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11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Įsivertinimas / refleksija naudojantis Reflectus </a:t>
            </a:r>
            <a:r>
              <a:rPr lang="pt-BR" dirty="0" smtClean="0"/>
              <a:t>programa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6" name="Turinio vietos rezervavimo ženklas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err="1"/>
              <a:t>Reflectus</a:t>
            </a:r>
            <a:r>
              <a:rPr lang="lt-LT" dirty="0"/>
              <a:t> – tai internetinė reflektavimo sistema, kuri automatizuoja, supaprastina bei užtikrina nuoseklų refleksijų organizavimą tarp mokytojo ir moksleivių</a:t>
            </a:r>
            <a:r>
              <a:rPr lang="lt-LT" dirty="0" smtClean="0"/>
              <a:t>.</a:t>
            </a:r>
          </a:p>
          <a:p>
            <a:endParaRPr lang="lt-L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61" y="836712"/>
            <a:ext cx="969899" cy="78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33775"/>
            <a:ext cx="50482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Įsivertinimas / refleksija naudojantis Reflectus programa </a:t>
            </a:r>
            <a:endParaRPr lang="lt-LT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6" y="2780928"/>
            <a:ext cx="891970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93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Refleksijos / įsivertinimo klausimynai </a:t>
            </a:r>
            <a:endParaRPr lang="lt-LT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03" y="1927869"/>
            <a:ext cx="9009499" cy="423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9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Refleksijos / įsivertinimo klausimynai </a:t>
            </a:r>
          </a:p>
        </p:txBody>
      </p:sp>
      <p:sp>
        <p:nvSpPr>
          <p:cNvPr id="6" name="Teksto vietos rezervavimo ženklas 5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4040188" cy="639762"/>
          </a:xfrm>
        </p:spPr>
        <p:txBody>
          <a:bodyPr/>
          <a:lstStyle/>
          <a:p>
            <a:r>
              <a:rPr lang="lt-LT" dirty="0"/>
              <a:t>8</a:t>
            </a:r>
            <a:r>
              <a:rPr lang="lt-LT" dirty="0" smtClean="0"/>
              <a:t> </a:t>
            </a:r>
            <a:r>
              <a:rPr lang="lt-LT" dirty="0" err="1" smtClean="0"/>
              <a:t>kl</a:t>
            </a:r>
            <a:r>
              <a:rPr lang="lt-LT" dirty="0" smtClean="0"/>
              <a:t>. </a:t>
            </a:r>
            <a:endParaRPr lang="lt-LT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060848"/>
            <a:ext cx="4329284" cy="215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o vietos rezervavimo ženklas 6"/>
          <p:cNvSpPr>
            <a:spLocks noGrp="1"/>
          </p:cNvSpPr>
          <p:nvPr>
            <p:ph type="body" sz="quarter" idx="3"/>
          </p:nvPr>
        </p:nvSpPr>
        <p:spPr>
          <a:xfrm>
            <a:off x="4716016" y="3284984"/>
            <a:ext cx="4041775" cy="639762"/>
          </a:xfrm>
        </p:spPr>
        <p:txBody>
          <a:bodyPr/>
          <a:lstStyle/>
          <a:p>
            <a:r>
              <a:rPr lang="lt-LT" dirty="0" smtClean="0"/>
              <a:t>7 </a:t>
            </a:r>
            <a:r>
              <a:rPr lang="lt-LT" dirty="0" err="1" smtClean="0"/>
              <a:t>kl</a:t>
            </a:r>
            <a:r>
              <a:rPr lang="lt-LT" dirty="0" smtClean="0"/>
              <a:t>.</a:t>
            </a:r>
            <a:endParaRPr lang="lt-LT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21088"/>
            <a:ext cx="441887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20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6"/>
            <a:ext cx="9049983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Refleksijos / įsivertinimo klausimynai 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5155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Statistika grupės</a:t>
            </a:r>
            <a:endParaRPr lang="lt-LT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2738"/>
            <a:ext cx="8229600" cy="434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728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Individuali statistika</a:t>
            </a:r>
            <a:endParaRPr lang="lt-LT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5614"/>
            <a:ext cx="8229600" cy="417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55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Autofit/>
          </a:bodyPr>
          <a:lstStyle/>
          <a:p>
            <a:r>
              <a:rPr lang="lt-LT" sz="3200" dirty="0" smtClean="0"/>
              <a:t>LIETUVIŲ KALBOS IR LITERATŪROS</a:t>
            </a:r>
            <a:br>
              <a:rPr lang="lt-LT" sz="3200" dirty="0" smtClean="0"/>
            </a:br>
            <a:r>
              <a:rPr lang="lt-LT" sz="3200" dirty="0" smtClean="0"/>
              <a:t>PAGRINDINIO UGDYMO</a:t>
            </a:r>
            <a:br>
              <a:rPr lang="lt-LT" sz="3200" dirty="0" smtClean="0"/>
            </a:br>
            <a:r>
              <a:rPr lang="lt-LT" sz="3200" dirty="0" smtClean="0"/>
              <a:t>BENDROJI PROGRAMA (2016 m.)</a:t>
            </a:r>
            <a:endParaRPr lang="lt-LT" sz="32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24536"/>
          </a:xfrm>
        </p:spPr>
        <p:txBody>
          <a:bodyPr>
            <a:normAutofit fontScale="47500" lnSpcReduction="20000"/>
          </a:bodyPr>
          <a:lstStyle/>
          <a:p>
            <a:r>
              <a:rPr lang="lt-LT" sz="3800" dirty="0" smtClean="0">
                <a:solidFill>
                  <a:srgbClr val="FF0000"/>
                </a:solidFill>
              </a:rPr>
              <a:t>Įdomių </a:t>
            </a:r>
            <a:r>
              <a:rPr lang="lt-LT" sz="3800" dirty="0">
                <a:solidFill>
                  <a:srgbClr val="FF0000"/>
                </a:solidFill>
              </a:rPr>
              <a:t>knygų atradimas ir pristatymas </a:t>
            </a:r>
            <a:r>
              <a:rPr lang="lt-LT" sz="3800" dirty="0"/>
              <a:t>/ </a:t>
            </a:r>
            <a:r>
              <a:rPr lang="lt-LT" sz="3800" dirty="0">
                <a:solidFill>
                  <a:srgbClr val="FF0000"/>
                </a:solidFill>
              </a:rPr>
              <a:t>savarankiškas pasirinktos knygos skaitymas klasėje ir namuose su numatytomis užduotimis pristatymui ir bendrai klasės diskusijai.</a:t>
            </a:r>
            <a:r>
              <a:rPr lang="lt-LT" sz="3800" dirty="0"/>
              <a:t> </a:t>
            </a:r>
            <a:r>
              <a:rPr lang="lt-LT" sz="3800" b="1" dirty="0">
                <a:solidFill>
                  <a:srgbClr val="00B050"/>
                </a:solidFill>
              </a:rPr>
              <a:t>Savo ir kitų skaitymo stebėjimas ir </a:t>
            </a:r>
            <a:r>
              <a:rPr lang="lt-LT" sz="3800" b="1" dirty="0" smtClean="0">
                <a:solidFill>
                  <a:srgbClr val="00B050"/>
                </a:solidFill>
              </a:rPr>
              <a:t>vertinimas.</a:t>
            </a:r>
            <a:r>
              <a:rPr lang="lt-LT" sz="3800" b="1" dirty="0">
                <a:solidFill>
                  <a:srgbClr val="00B050"/>
                </a:solidFill>
              </a:rPr>
              <a:t>	</a:t>
            </a:r>
            <a:endParaRPr lang="lt-LT" sz="38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lt-LT" sz="3800" b="1" dirty="0"/>
          </a:p>
          <a:p>
            <a:r>
              <a:rPr lang="lt-LT" sz="3800" dirty="0" smtClean="0"/>
              <a:t>Vertina </a:t>
            </a:r>
            <a:r>
              <a:rPr lang="lt-LT" sz="3800" dirty="0"/>
              <a:t>skaitymą; per metus yra perskaitę </a:t>
            </a:r>
            <a:r>
              <a:rPr lang="lt-LT" sz="3800" b="1" dirty="0"/>
              <a:t>ne mažiau kaip dešimt </a:t>
            </a:r>
            <a:r>
              <a:rPr lang="lt-LT" sz="3800" dirty="0"/>
              <a:t>meniškai vertingų, 5–6 klasėms </a:t>
            </a:r>
            <a:r>
              <a:rPr lang="lt-LT" sz="3800" b="1" dirty="0"/>
              <a:t>rekomenduojamų arba savarankiškai pasirinktų </a:t>
            </a:r>
            <a:r>
              <a:rPr lang="lt-LT" sz="3800" dirty="0"/>
              <a:t>lietuvių ir užsienio literatūros prozos, poezijos, dramos knygų, kuriomis remdamiesi geba </a:t>
            </a:r>
            <a:r>
              <a:rPr lang="lt-LT" sz="3800" b="1" dirty="0"/>
              <a:t>formuotis dorovines nuostatas ir skaitymo įgūdžius</a:t>
            </a:r>
            <a:r>
              <a:rPr lang="lt-LT" sz="3800" b="1" dirty="0" smtClean="0"/>
              <a:t>.</a:t>
            </a:r>
          </a:p>
          <a:p>
            <a:pPr marL="0" indent="0">
              <a:buNone/>
            </a:pPr>
            <a:r>
              <a:rPr lang="lt-LT" sz="3800" dirty="0" smtClean="0"/>
              <a:t> </a:t>
            </a:r>
          </a:p>
          <a:p>
            <a:r>
              <a:rPr lang="lt-LT" sz="3800" dirty="0" smtClean="0"/>
              <a:t>Per </a:t>
            </a:r>
            <a:r>
              <a:rPr lang="lt-LT" sz="3800" dirty="0"/>
              <a:t>metus yra perskaitę </a:t>
            </a:r>
            <a:r>
              <a:rPr lang="lt-LT" sz="3800" b="1" dirty="0"/>
              <a:t>ne mažau kaip dešimt </a:t>
            </a:r>
            <a:r>
              <a:rPr lang="lt-LT" sz="3800" dirty="0"/>
              <a:t>meniškai vertingų, 7–8 klasėms </a:t>
            </a:r>
            <a:r>
              <a:rPr lang="lt-LT" sz="3800" b="1" dirty="0"/>
              <a:t>rekomenduojamų ar savarankiškai pasirinktų </a:t>
            </a:r>
            <a:r>
              <a:rPr lang="lt-LT" sz="3800" dirty="0"/>
              <a:t>skirtingų žanrų lietuvių ir užsienio literatūros knygų, jomis remdamiesi geba formuotis </a:t>
            </a:r>
            <a:r>
              <a:rPr lang="lt-LT" sz="3800" b="1" dirty="0"/>
              <a:t>dorovines bei estetines nuostatas ir plėtoti skaitymo įgūdžius</a:t>
            </a:r>
            <a:r>
              <a:rPr lang="lt-LT" sz="3800" b="1" dirty="0" smtClean="0"/>
              <a:t>.</a:t>
            </a:r>
          </a:p>
          <a:p>
            <a:pPr marL="0" indent="0">
              <a:buNone/>
            </a:pPr>
            <a:r>
              <a:rPr lang="lt-LT" sz="3800" b="1" dirty="0" smtClean="0"/>
              <a:t> </a:t>
            </a:r>
          </a:p>
          <a:p>
            <a:r>
              <a:rPr lang="lt-LT" sz="3800" dirty="0"/>
              <a:t>Per metus yra perskaitę </a:t>
            </a:r>
            <a:r>
              <a:rPr lang="lt-LT" sz="3800" b="1" dirty="0"/>
              <a:t>ne mažiau kaip dešimt </a:t>
            </a:r>
            <a:r>
              <a:rPr lang="lt-LT" sz="3800" dirty="0"/>
              <a:t>meniškai vertingų, skirtingų žanrų knygų iš 9–10 (gimnazijų I–II) klasei rekomenduojamų kūrinių ir pasirinktų savarankiškai. 	</a:t>
            </a:r>
            <a:endParaRPr lang="lt-LT" sz="3800" dirty="0" smtClean="0"/>
          </a:p>
          <a:p>
            <a:pPr marL="0" indent="0">
              <a:buNone/>
            </a:pPr>
            <a:r>
              <a:rPr lang="lt-LT" dirty="0"/>
              <a:t>	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120541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Statistika laike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201300"/>
            <a:ext cx="9073008" cy="472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572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Įsivertinimas / refleksija naudojantis Reflectus </a:t>
            </a:r>
            <a:r>
              <a:rPr lang="pt-BR" dirty="0" smtClean="0"/>
              <a:t>program</a:t>
            </a:r>
            <a:r>
              <a:rPr lang="lt-LT" dirty="0" err="1" smtClean="0"/>
              <a:t>os</a:t>
            </a:r>
            <a:r>
              <a:rPr lang="lt-LT" dirty="0" smtClean="0"/>
              <a:t> klausimynu „popieriuje“</a:t>
            </a:r>
            <a:endParaRPr lang="lt-LT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78081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0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9793088" cy="1301006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Įsivertinimas / refleksija naudojantis 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err="1" smtClean="0"/>
              <a:t>Reflectus</a:t>
            </a:r>
            <a:r>
              <a:rPr lang="lt-LT" dirty="0" smtClean="0"/>
              <a:t> programos klausimynu </a:t>
            </a:r>
            <a:br>
              <a:rPr lang="lt-LT" dirty="0" smtClean="0"/>
            </a:br>
            <a:r>
              <a:rPr lang="lt-LT" dirty="0" smtClean="0"/>
              <a:t>„popieriuje“</a:t>
            </a:r>
            <a:endParaRPr lang="lt-L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69878"/>
            <a:ext cx="7128792" cy="518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1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ntraštė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Pokyčiai</a:t>
            </a:r>
            <a:endParaRPr lang="lt-LT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404177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4040188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8574"/>
            <a:ext cx="5148064" cy="32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82649"/>
            <a:ext cx="3982963" cy="250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202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ntraštė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K</a:t>
            </a:r>
            <a:r>
              <a:rPr lang="lt-LT" dirty="0" smtClean="0"/>
              <a:t>asdienės refleksijos / įsivertinimo nauda</a:t>
            </a:r>
            <a:endParaRPr lang="lt-LT" dirty="0"/>
          </a:p>
        </p:txBody>
      </p:sp>
      <p:sp>
        <p:nvSpPr>
          <p:cNvPr id="8" name="Teksto vietos rezervavimo ženklas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Mokytojams</a:t>
            </a:r>
            <a:endParaRPr lang="lt-LT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826745"/>
            <a:ext cx="4040188" cy="264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o vietos rezervavimo ženklas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t-LT" dirty="0" smtClean="0"/>
              <a:t>Mokiniams</a:t>
            </a:r>
            <a:endParaRPr lang="lt-LT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886010"/>
            <a:ext cx="4041775" cy="252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7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91" y="3741431"/>
            <a:ext cx="4969410" cy="31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7305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ntraštė 9"/>
          <p:cNvSpPr>
            <a:spLocks noGrp="1"/>
          </p:cNvSpPr>
          <p:nvPr>
            <p:ph type="title"/>
          </p:nvPr>
        </p:nvSpPr>
        <p:spPr>
          <a:xfrm>
            <a:off x="611560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Kurkime </a:t>
            </a:r>
            <a:r>
              <a:rPr lang="lt-LT" dirty="0"/>
              <a:t>sąlygas </a:t>
            </a:r>
            <a:r>
              <a:rPr lang="lt-LT" dirty="0" smtClean="0"/>
              <a:t>mokinio ir mokytojo </a:t>
            </a:r>
            <a:r>
              <a:rPr lang="en-US" dirty="0" err="1" smtClean="0"/>
              <a:t>skaitymo</a:t>
            </a:r>
            <a:r>
              <a:rPr lang="en-US" dirty="0" smtClean="0"/>
              <a:t> </a:t>
            </a:r>
            <a:r>
              <a:rPr lang="lt-LT" dirty="0" smtClean="0"/>
              <a:t>sėkmei</a:t>
            </a:r>
            <a:r>
              <a:rPr lang="en-US" dirty="0" smtClean="0"/>
              <a:t>!</a:t>
            </a:r>
            <a:endParaRPr lang="lt-LT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88640"/>
            <a:ext cx="854383" cy="81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89240"/>
            <a:ext cx="85407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0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91264" cy="1162050"/>
          </a:xfrm>
        </p:spPr>
        <p:txBody>
          <a:bodyPr>
            <a:normAutofit/>
          </a:bodyPr>
          <a:lstStyle/>
          <a:p>
            <a:pPr algn="ctr"/>
            <a:r>
              <a:rPr lang="lt-LT" sz="3200" b="0" dirty="0" smtClean="0"/>
              <a:t>VIENA KITA SAVARANKIŠKO SKAITYMO PAMOKŲ IDĖJA</a:t>
            </a:r>
            <a:endParaRPr lang="lt-LT" sz="3200" b="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9879" y="1484784"/>
            <a:ext cx="5111750" cy="365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234260"/>
          </a:xfrm>
        </p:spPr>
        <p:txBody>
          <a:bodyPr>
            <a:noAutofit/>
          </a:bodyPr>
          <a:lstStyle/>
          <a:p>
            <a:r>
              <a:rPr lang="lt-LT" sz="1800" b="1" dirty="0" smtClean="0"/>
              <a:t>A.P.P.L.E</a:t>
            </a:r>
            <a:r>
              <a:rPr lang="lt-LT" sz="1800" dirty="0" smtClean="0"/>
              <a:t> – savarankiškai pasirinktos knygos skaitymas  pamokų metu,</a:t>
            </a:r>
          </a:p>
          <a:p>
            <a:endParaRPr lang="lt-LT" sz="1800" dirty="0" smtClean="0"/>
          </a:p>
          <a:p>
            <a:r>
              <a:rPr lang="lt-LT" sz="1800" b="1" dirty="0" smtClean="0"/>
              <a:t>Julija </a:t>
            </a:r>
            <a:r>
              <a:rPr lang="lt-LT" sz="1800" b="1" dirty="0" err="1" smtClean="0"/>
              <a:t>Glinskė</a:t>
            </a:r>
            <a:r>
              <a:rPr lang="lt-LT" sz="1800" b="1" dirty="0" smtClean="0"/>
              <a:t> </a:t>
            </a:r>
            <a:r>
              <a:rPr lang="lt-LT" sz="1800" dirty="0" smtClean="0"/>
              <a:t>– galimybė mokiniui rinktis (knygą, pristatymo būdą, užduotį ir pan.),</a:t>
            </a:r>
          </a:p>
          <a:p>
            <a:endParaRPr lang="lt-LT" sz="1800" dirty="0" smtClean="0"/>
          </a:p>
          <a:p>
            <a:r>
              <a:rPr lang="lt-LT" sz="1800" b="1" dirty="0" smtClean="0"/>
              <a:t>Rytis </a:t>
            </a:r>
            <a:r>
              <a:rPr lang="lt-LT" sz="1800" b="1" dirty="0" err="1" smtClean="0"/>
              <a:t>Komičius</a:t>
            </a:r>
            <a:r>
              <a:rPr lang="lt-LT" sz="1800" b="1" dirty="0" smtClean="0"/>
              <a:t> </a:t>
            </a:r>
            <a:r>
              <a:rPr lang="lt-LT" sz="1800" dirty="0" smtClean="0"/>
              <a:t>- m</a:t>
            </a:r>
            <a:r>
              <a:rPr lang="pt-BR" sz="1800" dirty="0" smtClean="0"/>
              <a:t>okinių </a:t>
            </a:r>
            <a:r>
              <a:rPr lang="lt-LT" sz="1800" dirty="0" smtClean="0"/>
              <a:t> (</a:t>
            </a:r>
            <a:r>
              <a:rPr lang="lt-LT" sz="1800" dirty="0" err="1" smtClean="0"/>
              <a:t>į)(si</a:t>
            </a:r>
            <a:r>
              <a:rPr lang="lt-LT" sz="1800" dirty="0" smtClean="0"/>
              <a:t>)</a:t>
            </a:r>
            <a:r>
              <a:rPr lang="pt-BR" sz="1800" dirty="0" smtClean="0"/>
              <a:t>vertinimo </a:t>
            </a:r>
            <a:r>
              <a:rPr lang="pt-BR" sz="1800" dirty="0"/>
              <a:t>formos ir</a:t>
            </a:r>
          </a:p>
          <a:p>
            <a:r>
              <a:rPr lang="pt-BR" sz="1800" dirty="0"/>
              <a:t>įrankiai</a:t>
            </a:r>
            <a:r>
              <a:rPr lang="pt-BR" sz="1800" dirty="0" smtClean="0"/>
              <a:t>,</a:t>
            </a:r>
            <a:endParaRPr lang="lt-LT" sz="1800" dirty="0" smtClean="0"/>
          </a:p>
          <a:p>
            <a:endParaRPr lang="lt-LT" sz="1800" dirty="0" smtClean="0"/>
          </a:p>
          <a:p>
            <a:r>
              <a:rPr lang="lt-LT" sz="1800" b="1" dirty="0" smtClean="0"/>
              <a:t>Aida </a:t>
            </a:r>
            <a:r>
              <a:rPr lang="lt-LT" sz="1800" b="1" dirty="0" err="1" smtClean="0"/>
              <a:t>Šimelionienė</a:t>
            </a:r>
            <a:r>
              <a:rPr lang="lt-LT" sz="1800" b="1" dirty="0" smtClean="0"/>
              <a:t> </a:t>
            </a:r>
            <a:r>
              <a:rPr lang="lt-LT" sz="1800" dirty="0" smtClean="0"/>
              <a:t>– pamoka 15+15+15, jeigu negaliu pasakyti, parašyti ar nupiešti, tai nežinau ir </a:t>
            </a:r>
            <a:r>
              <a:rPr lang="lt-LT" sz="1800" dirty="0" err="1" smtClean="0"/>
              <a:t>kt</a:t>
            </a:r>
            <a:endParaRPr lang="lt-LT" sz="1800" dirty="0"/>
          </a:p>
        </p:txBody>
      </p:sp>
      <p:sp>
        <p:nvSpPr>
          <p:cNvPr id="3" name="Rodyklė dešinėn 2"/>
          <p:cNvSpPr/>
          <p:nvPr/>
        </p:nvSpPr>
        <p:spPr>
          <a:xfrm>
            <a:off x="3419872" y="1628800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44661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Kur skaitome savarankiškai pasirinktas knygas, kaip pristatome, įsivertiname?</a:t>
            </a:r>
            <a:endParaRPr lang="lt-LT" dirty="0"/>
          </a:p>
        </p:txBody>
      </p:sp>
      <p:sp>
        <p:nvSpPr>
          <p:cNvPr id="6" name="Teksto vietos rezervavimo ženklas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Namuose</a:t>
            </a:r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Pristatome </a:t>
            </a:r>
            <a:r>
              <a:rPr lang="lt-LT" dirty="0"/>
              <a:t>pusmečio pabaigoje, prasidėjus mokslo metams ir pan</a:t>
            </a:r>
            <a:r>
              <a:rPr lang="lt-LT" dirty="0" smtClean="0"/>
              <a:t>. pasirinktu ar mokytojo pasiūlytu būdu </a:t>
            </a:r>
            <a:r>
              <a:rPr lang="lt-LT" dirty="0" err="1" smtClean="0">
                <a:solidFill>
                  <a:srgbClr val="FF0000"/>
                </a:solidFill>
              </a:rPr>
              <a:t>Padlet</a:t>
            </a:r>
            <a:r>
              <a:rPr lang="lt-LT" dirty="0" smtClean="0">
                <a:solidFill>
                  <a:srgbClr val="FF0000"/>
                </a:solidFill>
              </a:rPr>
              <a:t> </a:t>
            </a:r>
            <a:r>
              <a:rPr lang="lt-LT" dirty="0" smtClean="0"/>
              <a:t>lentoje </a:t>
            </a:r>
            <a:r>
              <a:rPr lang="lt-LT" dirty="0" smtClean="0">
                <a:solidFill>
                  <a:srgbClr val="FF0000"/>
                </a:solidFill>
              </a:rPr>
              <a:t>raštu ar / ir žodžiu</a:t>
            </a:r>
            <a:r>
              <a:rPr lang="lt-LT" dirty="0" smtClean="0"/>
              <a:t>;</a:t>
            </a:r>
          </a:p>
          <a:p>
            <a:r>
              <a:rPr lang="lt-LT" dirty="0" smtClean="0"/>
              <a:t>(</a:t>
            </a:r>
            <a:r>
              <a:rPr lang="lt-LT" dirty="0" err="1"/>
              <a:t>Į</a:t>
            </a:r>
            <a:r>
              <a:rPr lang="lt-LT" dirty="0" err="1" smtClean="0"/>
              <a:t>)(si)vertiname</a:t>
            </a:r>
            <a:r>
              <a:rPr lang="lt-LT" dirty="0" smtClean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t-LT" dirty="0" smtClean="0">
                <a:solidFill>
                  <a:srgbClr val="FF0000"/>
                </a:solidFill>
              </a:rPr>
              <a:t>pagal kriterijus</a:t>
            </a:r>
            <a:r>
              <a:rPr lang="lt-LT" dirty="0" smtClean="0"/>
              <a:t>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t-LT" dirty="0" smtClean="0">
                <a:solidFill>
                  <a:srgbClr val="FF0000"/>
                </a:solidFill>
              </a:rPr>
              <a:t>rašome komentarus</a:t>
            </a:r>
            <a:r>
              <a:rPr lang="lt-LT" dirty="0" smtClean="0"/>
              <a:t>.</a:t>
            </a:r>
            <a:endParaRPr lang="lt-LT" dirty="0"/>
          </a:p>
        </p:txBody>
      </p:sp>
      <p:sp>
        <p:nvSpPr>
          <p:cNvPr id="7" name="Teksto vietos rezervavimo ženklas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t-LT" dirty="0" smtClean="0"/>
              <a:t>Klasėje</a:t>
            </a:r>
            <a:endParaRPr lang="lt-LT" dirty="0"/>
          </a:p>
        </p:txBody>
      </p:sp>
      <p:sp>
        <p:nvSpPr>
          <p:cNvPr id="8" name="Turinio vietos rezervavimo ženklas 7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422477"/>
          </a:xfrm>
        </p:spPr>
        <p:txBody>
          <a:bodyPr>
            <a:normAutofit lnSpcReduction="10000"/>
          </a:bodyPr>
          <a:lstStyle/>
          <a:p>
            <a:r>
              <a:rPr lang="lt-LT" dirty="0" smtClean="0"/>
              <a:t>Atsinešame savarankiškai skaitomą knygą </a:t>
            </a:r>
            <a:r>
              <a:rPr lang="lt-LT" dirty="0" smtClean="0">
                <a:solidFill>
                  <a:srgbClr val="FF0000"/>
                </a:solidFill>
              </a:rPr>
              <a:t>kartą per savaitę, skaitome kiekvienas savo knygą 15-20 min., </a:t>
            </a:r>
            <a:r>
              <a:rPr lang="lt-LT" dirty="0" smtClean="0"/>
              <a:t>naudodamiesi perskaityta ištrauka aiškinamės sąvokas, mokomės aptarti tekstus , diskutuoti  ta tema, kuri yra svarbi aptariant privalomus kūrinius.</a:t>
            </a:r>
          </a:p>
          <a:p>
            <a:r>
              <a:rPr lang="lt-LT" dirty="0" smtClean="0"/>
              <a:t>Įsivertiname  naudodamiesi </a:t>
            </a:r>
            <a:r>
              <a:rPr lang="lt-LT" dirty="0" err="1" smtClean="0">
                <a:solidFill>
                  <a:srgbClr val="FF0000"/>
                </a:solidFill>
              </a:rPr>
              <a:t>Reflectus</a:t>
            </a:r>
            <a:r>
              <a:rPr lang="lt-LT" dirty="0" smtClean="0"/>
              <a:t> programėle.</a:t>
            </a:r>
          </a:p>
          <a:p>
            <a:endParaRPr lang="lt-LT" dirty="0" smtClean="0"/>
          </a:p>
          <a:p>
            <a:endParaRPr lang="lt-LT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0743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67341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ntraštė 6"/>
          <p:cNvSpPr>
            <a:spLocks noGrp="1"/>
          </p:cNvSpPr>
          <p:nvPr>
            <p:ph type="title"/>
          </p:nvPr>
        </p:nvSpPr>
        <p:spPr>
          <a:xfrm>
            <a:off x="1331640" y="5715000"/>
            <a:ext cx="8229600" cy="1143000"/>
          </a:xfrm>
        </p:spPr>
        <p:txBody>
          <a:bodyPr/>
          <a:lstStyle/>
          <a:p>
            <a:r>
              <a:rPr lang="lt-LT" sz="1400" b="1" dirty="0" smtClean="0">
                <a:solidFill>
                  <a:srgbClr val="FF0000"/>
                </a:solidFill>
              </a:rPr>
              <a:t>				Aida </a:t>
            </a:r>
            <a:r>
              <a:rPr lang="lt-LT" sz="1400" b="1" dirty="0" err="1">
                <a:solidFill>
                  <a:srgbClr val="FF0000"/>
                </a:solidFill>
              </a:rPr>
              <a:t>Šimelionienė</a:t>
            </a:r>
            <a:endParaRPr lang="lt-LT" dirty="0"/>
          </a:p>
        </p:txBody>
      </p:sp>
      <p:sp>
        <p:nvSpPr>
          <p:cNvPr id="8" name="Turinio vietos rezervavimo ženklas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7267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Kur skaitome pamokoje?</a:t>
            </a:r>
            <a:endParaRPr lang="lt-LT" dirty="0"/>
          </a:p>
        </p:txBody>
      </p:sp>
      <p:pic>
        <p:nvPicPr>
          <p:cNvPr id="10" name="Turinio vietos rezervavimo ženklas 9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447986" cy="3312368"/>
          </a:xfrm>
        </p:spPr>
      </p:pic>
      <p:pic>
        <p:nvPicPr>
          <p:cNvPr id="12" name="Turinio vietos rezervavimo ženklas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" y="2956236"/>
            <a:ext cx="5401347" cy="3877891"/>
          </a:xfrm>
        </p:spPr>
      </p:pic>
    </p:spTree>
    <p:extLst>
      <p:ext uri="{BB962C8B-B14F-4D97-AF65-F5344CB8AC3E}">
        <p14:creationId xmlns:p14="http://schemas.microsoft.com/office/powerpoint/2010/main" val="235009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Kur skaitome pamokoje?</a:t>
            </a: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42" y="1600200"/>
            <a:ext cx="3367316" cy="4525963"/>
          </a:xfr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34528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899</Words>
  <Application>Microsoft Office PowerPoint</Application>
  <PresentationFormat>Demonstracija ekrane (4:3)</PresentationFormat>
  <Paragraphs>187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45</vt:i4>
      </vt:variant>
    </vt:vector>
  </HeadingPairs>
  <TitlesOfParts>
    <vt:vector size="46" baseType="lpstr">
      <vt:lpstr>Office tema</vt:lpstr>
      <vt:lpstr>PowerPoint pristatymas</vt:lpstr>
      <vt:lpstr>Savarankiško skaitymo (į)(si)vertinimas </vt:lpstr>
      <vt:lpstr>Neįsivaizduoju mokytojo darbo be savarankiško skaitymo pamokų, todėl</vt:lpstr>
      <vt:lpstr>LIETUVIŲ KALBOS IR LITERATŪROS PAGRINDINIO UGDYMO BENDROJI PROGRAMA (2016 m.)</vt:lpstr>
      <vt:lpstr>VIENA KITA SAVARANKIŠKO SKAITYMO PAMOKŲ IDĖJA</vt:lpstr>
      <vt:lpstr>Kur skaitome savarankiškai pasirinktas knygas, kaip pristatome, įsivertiname?</vt:lpstr>
      <vt:lpstr>    Aida Šimelionienė</vt:lpstr>
      <vt:lpstr>Kur skaitome pamokoje?</vt:lpstr>
      <vt:lpstr>Kur skaitome pamokoje?</vt:lpstr>
      <vt:lpstr>         Aida Šimelionienė </vt:lpstr>
      <vt:lpstr>PowerPoint pristatymas</vt:lpstr>
      <vt:lpstr>PowerPoint pristatymas</vt:lpstr>
      <vt:lpstr>     Aida Šimelionienė</vt:lpstr>
      <vt:lpstr>Užduotys ir rezultatai</vt:lpstr>
      <vt:lpstr>Užduotis. Įvardinkite 1 skaitytos ištraukos įvykį, nurodykite 1-3 jo priežastis ir 1-3 jo pasekmes</vt:lpstr>
      <vt:lpstr>Mokinių darbų pavyzdžiai (1)</vt:lpstr>
      <vt:lpstr>Mokinių darbų pavyzdžiai (1)</vt:lpstr>
      <vt:lpstr>Mokytojo darbo pavyzdys (1)</vt:lpstr>
      <vt:lpstr>Atliktų įvairių užduočių pavyzdžiai</vt:lpstr>
      <vt:lpstr>(Į)(si)vertinimo svarba</vt:lpstr>
      <vt:lpstr>PowerPoint pristatymas</vt:lpstr>
      <vt:lpstr>Mokymasis vertinti kitų ir savo darbus pagal pateiktus kriterijus</vt:lpstr>
      <vt:lpstr>PowerPoint pristatymas</vt:lpstr>
      <vt:lpstr>Mokymasis vertinti kitų ir savo darbus pagal pateiktus kriterijus (1)</vt:lpstr>
      <vt:lpstr>Mokymasis vertinti kitų ir savo darbus pagal pateiktus kriterijus (2)  ŽASLIŲ PAGRINDINĖS MOKYKLOS ….. KLASĖS MOKINIO (-ĖS) ………………………………………………NUOMONĖ APIE DRAUGŲ SAVARANKIŠKAI SKAITYTAS KNYGAS Balai (6 balai, jei pristatymas atitinka lentelėje pateiktus kriterijus) už pristatytą savarankiškai skaitytą knygą................... 4 balai už draugų pristatytų knygų vertinimą (2 balai už draugų knygų pristatymų įvertinimą, t.y. už tvarkingai, įskaitomai, objektyviai užpildytą lentelę apie draugų skaitytas knygas, 2 balai, jei įvardinta  skaityti pasirinkta draugų knyga ir pateikti bent du argumentai, kodėl psirinkta ta knyga.) Iš viso balų..................Pažymys.....................</vt:lpstr>
      <vt:lpstr>PowerPoint pristatymas</vt:lpstr>
      <vt:lpstr>Mokymasis vertinti kitų ir savo darbus pagal pateiktus kriterijus (3)</vt:lpstr>
      <vt:lpstr>Mokymasis vertinti kitų ir savo darbus pagal pateiktus kriterijus (4)</vt:lpstr>
      <vt:lpstr>Rašytinis individualus komentaras Padlet lentoje (1)</vt:lpstr>
      <vt:lpstr>Rašytinis individualus komentaras Padlet lentoje (2)</vt:lpstr>
      <vt:lpstr>Rašytinis individualus komentaras Padlet lentoje (3)</vt:lpstr>
      <vt:lpstr>Žodiniai komentarai apie skaitytas knygas, simbolių panaudojimas Padlet lentoje</vt:lpstr>
      <vt:lpstr>Įsivertinimas / refleksija naudojantis Reflectus programa </vt:lpstr>
      <vt:lpstr>Įsivertinimas / refleksija naudojantis Reflectus programa </vt:lpstr>
      <vt:lpstr>Refleksijos / įsivertinimo klausimynai </vt:lpstr>
      <vt:lpstr>Refleksijos / įsivertinimo klausimynai </vt:lpstr>
      <vt:lpstr>Refleksijos / įsivertinimo klausimynai </vt:lpstr>
      <vt:lpstr>Statistika grupės</vt:lpstr>
      <vt:lpstr>Individuali statistika</vt:lpstr>
      <vt:lpstr>Statistika laike</vt:lpstr>
      <vt:lpstr>Įsivertinimas / refleksija naudojantis Reflectus programos klausimynu „popieriuje“</vt:lpstr>
      <vt:lpstr>Įsivertinimas / refleksija naudojantis  Reflectus programos klausimynu  „popieriuje“</vt:lpstr>
      <vt:lpstr>Pokyčiai</vt:lpstr>
      <vt:lpstr>Kasdienės refleksijos / įsivertinimo nauda</vt:lpstr>
      <vt:lpstr>Kurkime sąlygas mokinio ir mokytojo skaitymo sėkmei!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Savarankiško skaitymo (į)(si)vertinimas</dc:title>
  <dc:creator>Vartotojas</dc:creator>
  <cp:lastModifiedBy>SKPC</cp:lastModifiedBy>
  <cp:revision>52</cp:revision>
  <dcterms:created xsi:type="dcterms:W3CDTF">2022-11-20T18:36:20Z</dcterms:created>
  <dcterms:modified xsi:type="dcterms:W3CDTF">2023-05-05T07:58:20Z</dcterms:modified>
</cp:coreProperties>
</file>