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9" r:id="rId11"/>
    <p:sldId id="270" r:id="rId12"/>
    <p:sldId id="265" r:id="rId13"/>
    <p:sldId id="271" r:id="rId14"/>
    <p:sldId id="266" r:id="rId15"/>
    <p:sldId id="275" r:id="rId16"/>
    <p:sldId id="273" r:id="rId17"/>
    <p:sldId id="268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3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7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3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worksheets.com/" TargetMode="External"/><Relationship Id="rId2" Type="http://schemas.openxmlformats.org/officeDocument/2006/relationships/hyperlink" Target="http://www.macmillaneducationeverywhere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22405"/>
              </p:ext>
            </p:extLst>
          </p:nvPr>
        </p:nvGraphicFramePr>
        <p:xfrm>
          <a:off x="2719137" y="1335509"/>
          <a:ext cx="7471610" cy="5021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8054"/>
                <a:gridCol w="5293556"/>
              </a:tblGrid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Dalykas, sritis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Anglų kalba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Pavadinimas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Į(si)vertinimas anglų kalbos pamokose</a:t>
                      </a:r>
                      <a:endParaRPr lang="lt-LT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Kam skirta metodinė priemonė (adresatas) 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5-12 klasės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Anotacija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(iki 300 ženklų)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Skaidrėse pateikiama glausta informacija apie aplinkas, kuriose 5-12 klasių mokiniai gali atlikdami anglų kalbos užduotis įsivertinti savo žinias.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Aplinkos: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Robotel</a:t>
                      </a: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Smart</a:t>
                      </a: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class</a:t>
                      </a:r>
                      <a:endParaRPr lang="lt-LT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Moodle</a:t>
                      </a:r>
                      <a:endParaRPr lang="lt-LT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www.macmillaneducationeverywhere.com</a:t>
                      </a:r>
                      <a:endParaRPr lang="lt-LT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www.liveworksheets.com</a:t>
                      </a: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(yra užduočių anglų, rusų, vokiečių kalboms)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Pobūdis (pabraukti, vadovaujantis 8 Aprašo punktu)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Tyrimas </a:t>
                      </a:r>
                      <a:endParaRPr lang="lt-LT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Ugdymo turinio planavimas </a:t>
                      </a:r>
                      <a:endParaRPr lang="lt-LT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8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Ugdymo proceso organizavimas ir vykdymas </a:t>
                      </a:r>
                      <a:endParaRPr lang="lt-LT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Kita</a:t>
                      </a:r>
                      <a:endParaRPr lang="lt-LT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Autorius*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Jūratė Petkevičienė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Pareigos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Anglų kalbos mokytoja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Kvalifikacinė kategorija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Vyr. mokytoja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Telefonas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+37060012339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Elektroninis paštas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jurate.petkevicien@gmail.com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Darbovietė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Kaišiadorių r. Žiežmarių gimnazija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Priemonės sukūrimo data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2022-10-30</a:t>
                      </a: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Antraštė 8"/>
          <p:cNvSpPr>
            <a:spLocks noGrp="1"/>
          </p:cNvSpPr>
          <p:nvPr>
            <p:ph type="title" idx="4294967295"/>
          </p:nvPr>
        </p:nvSpPr>
        <p:spPr>
          <a:xfrm>
            <a:off x="835025" y="365125"/>
            <a:ext cx="11356975" cy="70643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Metodinės, mokymo priemonės aprašas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698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3758E4FA-C4A9-4D94-828D-0C4D6ED972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85C18-5E0A-A63D-FBBC-EEFD2A38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81038"/>
            <a:ext cx="5410200" cy="1195387"/>
          </a:xfrm>
        </p:spPr>
        <p:txBody>
          <a:bodyPr anchor="b">
            <a:normAutofit/>
          </a:bodyPr>
          <a:lstStyle/>
          <a:p>
            <a:r>
              <a:rPr lang="en-US" sz="5400" dirty="0"/>
              <a:t>Moodle </a:t>
            </a:r>
            <a:r>
              <a:rPr lang="en-US" sz="5400" dirty="0" err="1"/>
              <a:t>aplinka</a:t>
            </a:r>
            <a:endParaRPr lang="lt-LT" sz="5400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B546625-BE54-DE06-E1D6-583C07F77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1" y="681037"/>
            <a:ext cx="3637895" cy="54911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21742C8-168F-5094-803B-E7700C15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00350"/>
            <a:ext cx="4610100" cy="3376613"/>
          </a:xfrm>
        </p:spPr>
        <p:txBody>
          <a:bodyPr>
            <a:normAutofit/>
          </a:bodyPr>
          <a:lstStyle/>
          <a:p>
            <a:r>
              <a:rPr lang="lt-LT" dirty="0"/>
              <a:t>Anglų kalbos mokytojos </a:t>
            </a:r>
            <a:r>
              <a:rPr lang="lt-LT" dirty="0" smtClean="0"/>
              <a:t>parengusios </a:t>
            </a:r>
            <a:r>
              <a:rPr lang="lt-LT" dirty="0"/>
              <a:t>skaitmeninį turinį skirtingiems lygiams: A1+, A2, B1, </a:t>
            </a:r>
            <a:r>
              <a:rPr lang="lt-LT" dirty="0" smtClean="0"/>
              <a:t>B2.</a:t>
            </a:r>
            <a:endParaRPr lang="lt-LT" dirty="0"/>
          </a:p>
          <a:p>
            <a:r>
              <a:rPr lang="lt-LT" dirty="0"/>
              <a:t>Iš klausimų banke esančių užduočių galima sudaryti konktrolinį darbą skirtingais lygiai</a:t>
            </a:r>
            <a:r>
              <a:rPr lang="en-US" dirty="0"/>
              <a:t>s</a:t>
            </a:r>
            <a:r>
              <a:rPr lang="lt-LT" dirty="0"/>
              <a:t>: patenkinamo, pagrindinio, </a:t>
            </a:r>
            <a:r>
              <a:rPr lang="lt-LT" dirty="0" smtClean="0"/>
              <a:t>aukštesniojo.</a:t>
            </a:r>
            <a:endParaRPr lang="lt-LT" dirty="0"/>
          </a:p>
          <a:p>
            <a:r>
              <a:rPr lang="lt-LT" dirty="0"/>
              <a:t>Mokinys grįžtamąjį ryšį gauna, kai tik parašo darbą. Taip pat gali analizuotis padarytas </a:t>
            </a:r>
            <a:r>
              <a:rPr lang="lt-LT" dirty="0" smtClean="0"/>
              <a:t>klaidas.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000ECD2-478B-4839-BD41-6164A9C20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D6FE141-FFE2-48EA-8A10-D0067D8E9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C473AB16-F1D4-4FC8-8529-2A92A8DEA8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09611FE6-D78F-4C11-B8AF-793BFED9BC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99A5DCA-D8D2-4360-8385-27AF36474A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82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9A5115-A374-1F03-A3F2-EE413992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991244"/>
            <a:ext cx="11249025" cy="48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1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ECB86E21-E2BD-408E-8E61-D30AB8715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29B38C0-3CC6-4B41-93F3-C479D22DD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69A070B3-8EC2-413C-B782-253BA2546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31E6CF-80AF-971F-9698-F30BE966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07" y="787233"/>
            <a:ext cx="9569095" cy="4832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D8BD1-A8D0-C919-F79D-BB0BCE77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Moodle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65B8C92-2D61-44A2-857C-E6980C2A22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4BD4796F-4D50-4634-A058-0EEBBC75A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AFCC4C22-47D5-430A-918F-5F0BC92101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0E1F53A8-026D-49F9-8C99-4D93566EA21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29F1A894-FB93-4D02-91C3-2E6004FF57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78BEE1C4-1B24-44C9-909C-3C3ACE161B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78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E84414-C9EA-B97B-4454-42639C9B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133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Robotel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Smart class</a:t>
            </a:r>
            <a:br>
              <a:rPr lang="en-US" dirty="0"/>
            </a:br>
            <a:r>
              <a:rPr lang="en-US" dirty="0"/>
              <a:t>Let’s Talk!</a:t>
            </a:r>
            <a:endParaRPr lang="lt-L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39A35D7-55C0-F55D-F366-90D676F2E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8414" y="416623"/>
            <a:ext cx="1607959" cy="2214753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4CA542-FF90-129C-5548-76B0230F4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057525"/>
            <a:ext cx="9525000" cy="32670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skirta kalbų mokymuisi. </a:t>
            </a:r>
          </a:p>
          <a:p>
            <a:r>
              <a:rPr lang="lt-LT" u="sng" dirty="0"/>
              <a:t>Privalumai:</a:t>
            </a:r>
            <a:r>
              <a:rPr lang="lt-LT" dirty="0"/>
              <a:t> visi mokiniai tuo pat metu gali atlikti kalbėjimo užduotis (dialogus ir </a:t>
            </a:r>
            <a:r>
              <a:rPr lang="lt-LT" dirty="0" smtClean="0"/>
              <a:t>monologus) </a:t>
            </a:r>
            <a:r>
              <a:rPr lang="lt-LT" dirty="0"/>
              <a:t>ir jos yra įrašomos. </a:t>
            </a:r>
          </a:p>
          <a:p>
            <a:r>
              <a:rPr lang="lt-LT" dirty="0"/>
              <a:t>Mokiniai turi galimybę klausytis savo ar klasės draugų įrašų ir juos vertinti.</a:t>
            </a:r>
          </a:p>
          <a:p>
            <a:r>
              <a:rPr lang="lt-LT" dirty="0"/>
              <a:t>Yra užduotys, kai mokiniai klauso sakinių ar žodžių tarimo ir įrašo savo tarimą, o programa juos taiso automatiškai ir </a:t>
            </a:r>
            <a:r>
              <a:rPr lang="lt-LT" dirty="0" smtClean="0"/>
              <a:t>įvertina </a:t>
            </a:r>
            <a:r>
              <a:rPr lang="lt-LT" dirty="0"/>
              <a:t>bei nurodo klaidas.</a:t>
            </a:r>
          </a:p>
          <a:p>
            <a:r>
              <a:rPr lang="lt-LT" dirty="0"/>
              <a:t>Galima kurti savo </a:t>
            </a:r>
            <a:r>
              <a:rPr lang="lt-LT" dirty="0" smtClean="0"/>
              <a:t>užduotis.</a:t>
            </a:r>
            <a:endParaRPr lang="lt-LT" dirty="0"/>
          </a:p>
          <a:p>
            <a:r>
              <a:rPr lang="lt-LT" u="sng" dirty="0"/>
              <a:t>Trūkumai</a:t>
            </a:r>
            <a:r>
              <a:rPr lang="lt-LT" dirty="0"/>
              <a:t>: programa mokama; veikia tik konkrečiam kab.; yra tik anglų kalbai elektroniniai vadovėliai, bet užduotis reikia pasikoreguoti pačiam. Rusų ir vokiečių kalbai užduotis </a:t>
            </a:r>
            <a:r>
              <a:rPr lang="lt-LT" dirty="0" smtClean="0"/>
              <a:t>reikia </a:t>
            </a:r>
            <a:r>
              <a:rPr lang="lt-LT" dirty="0"/>
              <a:t>pasirengti pačiam mokytojui. </a:t>
            </a:r>
          </a:p>
        </p:txBody>
      </p:sp>
    </p:spTree>
    <p:extLst>
      <p:ext uri="{BB962C8B-B14F-4D97-AF65-F5344CB8AC3E}">
        <p14:creationId xmlns:p14="http://schemas.microsoft.com/office/powerpoint/2010/main" val="205329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FBE9DB16-5C17-4090-8D3F-03B9BAAB4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EAF34AB-AE16-45B5-ABC1-801F06223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udents in a classroom using laptops&#10;&#10;Description automatically generated with medium confidence">
            <a:extLst>
              <a:ext uri="{FF2B5EF4-FFF2-40B4-BE49-F238E27FC236}">
                <a16:creationId xmlns="" xmlns:a16="http://schemas.microsoft.com/office/drawing/2014/main" id="{FB8E572A-B140-CF96-C6B2-22F4700D7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1080BBA-334D-47E7-984F-354D2ADEEB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254E2F-1529-9770-30C1-AA1BAF0B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644" y="689195"/>
            <a:ext cx="6252556" cy="2795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Smart Class</a:t>
            </a:r>
            <a:br>
              <a:rPr lang="en-US" sz="6600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6600" i="1" kern="1200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8C13093-F147-4C4E-9844-F01238DBC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04050F4-5635-4D29-882B-9E26D607FC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5B51A74-1848-4691-A276-A67B72C674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471BD7D0-08DD-4880-A93E-92454B00B1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CF9ECA97-80C4-4AFD-AC63-BCF6888FAB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3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129F4-D857-1190-349C-D6DA085C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Liveworksheets aplinka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53EC28-FA6E-1AEE-674E-1843A7524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PRIVALUMAI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BC19EC-944E-C484-B6E9-6BFC484001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Nemokama.</a:t>
            </a:r>
            <a:endParaRPr lang="lt-LT" dirty="0"/>
          </a:p>
          <a:p>
            <a:r>
              <a:rPr lang="lt-LT" dirty="0"/>
              <a:t>Yra daug interaktyvių užduočių anglų, rusų ir kitomis kalbomis.</a:t>
            </a:r>
          </a:p>
          <a:p>
            <a:r>
              <a:rPr lang="lt-LT" dirty="0"/>
              <a:t>Lengva pačiam parengti užduotis šioje </a:t>
            </a:r>
            <a:r>
              <a:rPr lang="lt-LT" dirty="0" smtClean="0"/>
              <a:t>aplinkoje.</a:t>
            </a:r>
            <a:endParaRPr lang="lt-LT" dirty="0"/>
          </a:p>
          <a:p>
            <a:r>
              <a:rPr lang="lt-LT" dirty="0"/>
              <a:t>Mokiniai mato įvertinimą vos tik atlikę užduotį.</a:t>
            </a:r>
          </a:p>
          <a:p>
            <a:r>
              <a:rPr lang="lt-LT" dirty="0"/>
              <a:t>Mokiniai užduotis gali atlikti ir neprisijingę, bet tuomet mokytojas nemato nezultato savo </a:t>
            </a:r>
            <a:r>
              <a:rPr lang="lt-LT" dirty="0" smtClean="0"/>
              <a:t>paskyroje.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63922CA-6DF2-A102-45F5-1942B01AA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TRŪKUMAI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EF023F9-3F1B-EB71-43CE-1A2A2074B7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t-LT" dirty="0"/>
              <a:t>Naudojantis nemokamai ribotas kiekis klasių komplektų ir susikurtų </a:t>
            </a:r>
            <a:r>
              <a:rPr lang="lt-LT" dirty="0" smtClean="0"/>
              <a:t>pratybų.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1768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14B96B-301B-9889-A5CE-CD4593AF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" y="601735"/>
            <a:ext cx="11987299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A5ECCDF4-68BF-4317-9351-AA54FC3E4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EAF34AB-AE16-45B5-ABC1-801F06223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quirrel eating food&#10;&#10;Description automatically generated with low confidence">
            <a:extLst>
              <a:ext uri="{FF2B5EF4-FFF2-40B4-BE49-F238E27FC236}">
                <a16:creationId xmlns="" xmlns:a16="http://schemas.microsoft.com/office/drawing/2014/main" id="{0489579C-8D0D-A23E-E028-06F367DC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6409" b="7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B20F68C-33F0-439B-8625-CDC2BA676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" y="3429000"/>
            <a:ext cx="12191999" cy="3429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52982A-4D9F-E144-65D9-E8A2AC69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938" y="2427209"/>
            <a:ext cx="7671262" cy="29159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AČIŪ UŽ DĖMESĮ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36874C3-9DE1-4DA7-9A95-46D3B54C9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B9FB324-F0AC-4E44-8E8B-4498E99E0A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7E96AAC4-72D1-40B5-A0B9-477E8E790AB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0AF58BF-BABE-4A68-9708-802D20DA80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EB0E3F4-099C-4AEF-89AE-4974556243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850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79">
            <a:extLst>
              <a:ext uri="{FF2B5EF4-FFF2-40B4-BE49-F238E27FC236}">
                <a16:creationId xmlns="" xmlns:a16="http://schemas.microsoft.com/office/drawing/2014/main" id="{DA9B06D8-F0B8-433D-814C-0A14E9E87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>
            <a:extLst>
              <a:ext uri="{FF2B5EF4-FFF2-40B4-BE49-F238E27FC236}">
                <a16:creationId xmlns="" xmlns:a16="http://schemas.microsoft.com/office/drawing/2014/main" id="{11F34718-B77C-44AC-9F07-230139CBBD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20000">
            <a:off x="4341280" y="431754"/>
            <a:ext cx="7464824" cy="586382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: Shape 1083">
            <a:extLst>
              <a:ext uri="{FF2B5EF4-FFF2-40B4-BE49-F238E27FC236}">
                <a16:creationId xmlns="" xmlns:a16="http://schemas.microsoft.com/office/drawing/2014/main" id="{60067990-9821-4102-BDE2-9B6F206D08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520000">
            <a:off x="5257967" y="-243370"/>
            <a:ext cx="5633928" cy="7192213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2918136-5C6E-D414-F2F7-3016E4664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7" b="-2"/>
          <a:stretch/>
        </p:blipFill>
        <p:spPr bwMode="auto">
          <a:xfrm rot="120000">
            <a:off x="4903668" y="535773"/>
            <a:ext cx="7192213" cy="5633928"/>
          </a:xfrm>
          <a:custGeom>
            <a:avLst/>
            <a:gdLst/>
            <a:ahLst/>
            <a:cxnLst/>
            <a:rect l="l" t="t" r="r" b="b"/>
            <a:pathLst>
              <a:path w="7192213" h="5633928">
                <a:moveTo>
                  <a:pt x="1871031" y="0"/>
                </a:moveTo>
                <a:lnTo>
                  <a:pt x="1899668" y="7176"/>
                </a:lnTo>
                <a:cubicBezTo>
                  <a:pt x="1907663" y="7874"/>
                  <a:pt x="1909777" y="3408"/>
                  <a:pt x="1918998" y="4191"/>
                </a:cubicBezTo>
                <a:lnTo>
                  <a:pt x="1954999" y="11880"/>
                </a:lnTo>
                <a:lnTo>
                  <a:pt x="2007665" y="18963"/>
                </a:lnTo>
                <a:lnTo>
                  <a:pt x="2043919" y="26514"/>
                </a:lnTo>
                <a:lnTo>
                  <a:pt x="2050909" y="28826"/>
                </a:lnTo>
                <a:lnTo>
                  <a:pt x="2288133" y="28826"/>
                </a:lnTo>
                <a:lnTo>
                  <a:pt x="2305633" y="26241"/>
                </a:lnTo>
                <a:lnTo>
                  <a:pt x="2364671" y="28826"/>
                </a:lnTo>
                <a:lnTo>
                  <a:pt x="2373245" y="25306"/>
                </a:lnTo>
                <a:lnTo>
                  <a:pt x="2430965" y="28826"/>
                </a:lnTo>
                <a:cubicBezTo>
                  <a:pt x="2450079" y="28328"/>
                  <a:pt x="2483201" y="29114"/>
                  <a:pt x="2494205" y="25835"/>
                </a:cubicBezTo>
                <a:lnTo>
                  <a:pt x="2498927" y="17801"/>
                </a:lnTo>
                <a:lnTo>
                  <a:pt x="2512797" y="17096"/>
                </a:lnTo>
                <a:cubicBezTo>
                  <a:pt x="2513811" y="17711"/>
                  <a:pt x="2533806" y="17198"/>
                  <a:pt x="2534631" y="17250"/>
                </a:cubicBezTo>
                <a:lnTo>
                  <a:pt x="2583540" y="25682"/>
                </a:lnTo>
                <a:lnTo>
                  <a:pt x="7164959" y="20696"/>
                </a:lnTo>
                <a:cubicBezTo>
                  <a:pt x="7178805" y="28640"/>
                  <a:pt x="7181035" y="30825"/>
                  <a:pt x="7189074" y="44529"/>
                </a:cubicBezTo>
                <a:lnTo>
                  <a:pt x="7192189" y="64219"/>
                </a:lnTo>
                <a:lnTo>
                  <a:pt x="7192213" y="5549063"/>
                </a:lnTo>
                <a:cubicBezTo>
                  <a:pt x="7192212" y="5549065"/>
                  <a:pt x="7192211" y="5549066"/>
                  <a:pt x="7192211" y="5549068"/>
                </a:cubicBezTo>
                <a:lnTo>
                  <a:pt x="7192213" y="5553587"/>
                </a:lnTo>
                <a:lnTo>
                  <a:pt x="7189179" y="5596211"/>
                </a:lnTo>
                <a:cubicBezTo>
                  <a:pt x="7189127" y="5614708"/>
                  <a:pt x="7174147" y="5629691"/>
                  <a:pt x="7155651" y="5629738"/>
                </a:cubicBezTo>
                <a:cubicBezTo>
                  <a:pt x="5963027" y="5635326"/>
                  <a:pt x="1226041" y="5635325"/>
                  <a:pt x="33433" y="5629737"/>
                </a:cubicBezTo>
                <a:cubicBezTo>
                  <a:pt x="14973" y="5629632"/>
                  <a:pt x="48" y="5614669"/>
                  <a:pt x="0" y="5596210"/>
                </a:cubicBezTo>
                <a:lnTo>
                  <a:pt x="2441" y="64205"/>
                </a:lnTo>
                <a:cubicBezTo>
                  <a:pt x="2516" y="44670"/>
                  <a:pt x="13185" y="28876"/>
                  <a:pt x="26346" y="28826"/>
                </a:cubicBezTo>
                <a:lnTo>
                  <a:pt x="1112774" y="28826"/>
                </a:lnTo>
                <a:lnTo>
                  <a:pt x="1148236" y="18871"/>
                </a:lnTo>
                <a:cubicBezTo>
                  <a:pt x="1168139" y="19309"/>
                  <a:pt x="1172553" y="25508"/>
                  <a:pt x="1184712" y="28826"/>
                </a:cubicBezTo>
                <a:lnTo>
                  <a:pt x="1670789" y="28826"/>
                </a:lnTo>
                <a:lnTo>
                  <a:pt x="1735310" y="28826"/>
                </a:lnTo>
                <a:lnTo>
                  <a:pt x="1771347" y="18216"/>
                </a:lnTo>
                <a:cubicBezTo>
                  <a:pt x="1785845" y="26699"/>
                  <a:pt x="1796448" y="10111"/>
                  <a:pt x="1808193" y="6056"/>
                </a:cubicBezTo>
                <a:lnTo>
                  <a:pt x="1843698" y="815"/>
                </a:lnTo>
                <a:cubicBezTo>
                  <a:pt x="1852809" y="543"/>
                  <a:pt x="1861920" y="272"/>
                  <a:pt x="187103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B6A26-530D-3515-2EB4-4F7860B5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6096001" cy="374420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lt-LT" sz="5000" dirty="0"/>
              <a:t>Į(SI)VERTINIMAS ANGLŲ K. PAMOKOSE</a:t>
            </a:r>
            <a:br>
              <a:rPr lang="lt-LT" sz="5000" dirty="0"/>
            </a:br>
            <a:endParaRPr lang="lt-LT" sz="5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35EE2E-C4EA-AE23-CB88-0D1012B1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46" y="5230134"/>
            <a:ext cx="2870421" cy="942065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Parengė </a:t>
            </a:r>
            <a:r>
              <a:rPr lang="lt-LT" dirty="0"/>
              <a:t>Jūratė Petkevičienė</a:t>
            </a:r>
          </a:p>
          <a:p>
            <a:r>
              <a:rPr lang="lt-LT" dirty="0"/>
              <a:t>2022-10-30</a:t>
            </a:r>
          </a:p>
        </p:txBody>
      </p:sp>
      <p:grpSp>
        <p:nvGrpSpPr>
          <p:cNvPr id="1086" name="Group 1085">
            <a:extLst>
              <a:ext uri="{FF2B5EF4-FFF2-40B4-BE49-F238E27FC236}">
                <a16:creationId xmlns="" xmlns:a16="http://schemas.microsoft.com/office/drawing/2014/main" id="{9555358D-D4A6-4033-B4C7-3B1C05E76C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87" name="Group 1086">
              <a:extLst>
                <a:ext uri="{FF2B5EF4-FFF2-40B4-BE49-F238E27FC236}">
                  <a16:creationId xmlns="" xmlns:a16="http://schemas.microsoft.com/office/drawing/2014/main" id="{A9C6894B-1AB9-423E-9295-3F7337369A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9" name="Straight Connector 1088">
                <a:extLst>
                  <a:ext uri="{FF2B5EF4-FFF2-40B4-BE49-F238E27FC236}">
                    <a16:creationId xmlns="" xmlns:a16="http://schemas.microsoft.com/office/drawing/2014/main" id="{5BF98455-9258-4760-8F21-D485FCAE76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="" xmlns:a16="http://schemas.microsoft.com/office/drawing/2014/main" id="{670ACC95-E8C8-4CF4-8E48-95004CC20B6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8" name="Oval 1087">
              <a:extLst>
                <a:ext uri="{FF2B5EF4-FFF2-40B4-BE49-F238E27FC236}">
                  <a16:creationId xmlns="" xmlns:a16="http://schemas.microsoft.com/office/drawing/2014/main" id="{45BD15F4-AD86-46EE-AFC9-B7B7196A93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2" name="Freeform: Shape 1091">
            <a:extLst>
              <a:ext uri="{FF2B5EF4-FFF2-40B4-BE49-F238E27FC236}">
                <a16:creationId xmlns="" xmlns:a16="http://schemas.microsoft.com/office/drawing/2014/main" id="{749D2272-CCA5-4B9D-80AC-755FB8361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5935057">
            <a:off x="8538326" y="5367912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C9014D-5FD3-EF98-76D1-05FB2248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Į(si)vertinimo aplinkos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86241A-61EC-DC88-0048-4D62F164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Macmillaneducationeverywhere.com</a:t>
            </a:r>
          </a:p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</a:p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Robotel smart class</a:t>
            </a:r>
          </a:p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www.liveworksheets.com</a:t>
            </a:r>
          </a:p>
          <a:p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2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A81810-3C7B-79FA-1987-274B2568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Macmillaneducationeverywhere.com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95EBC0-F1C3-665E-1283-A052C48D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Vadovėlis </a:t>
            </a:r>
          </a:p>
          <a:p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Pratybos </a:t>
            </a:r>
          </a:p>
          <a:p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Navio programėlė 2-4 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klasėms   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(Give me Five vadovėlis)</a:t>
            </a:r>
          </a:p>
        </p:txBody>
      </p:sp>
    </p:spTree>
    <p:extLst>
      <p:ext uri="{BB962C8B-B14F-4D97-AF65-F5344CB8AC3E}">
        <p14:creationId xmlns:p14="http://schemas.microsoft.com/office/powerpoint/2010/main" val="137940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45D673-4532-A454-4D83-7F98EDA0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51" y="319770"/>
            <a:ext cx="8961897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7054D3-E7D9-A137-C998-7B18B35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2" y="658890"/>
            <a:ext cx="8939035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653F4C-B946-918E-22FE-97499005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56" y="696993"/>
            <a:ext cx="9548687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C4DEC5-A2F3-3654-0C08-BB09F3A5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3" y="605545"/>
            <a:ext cx="10074513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4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436415-4CE5-FF8C-1206-4A112F1D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8" y="723665"/>
            <a:ext cx="10104532" cy="58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61781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369</Words>
  <Application>Microsoft Office PowerPoint</Application>
  <PresentationFormat>Pasirinktinai</PresentationFormat>
  <Paragraphs>71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StreetscapeVTI</vt:lpstr>
      <vt:lpstr>Metodinės, mokymo priemonės aprašas</vt:lpstr>
      <vt:lpstr>Į(SI)VERTINIMAS ANGLŲ K. PAMOKOSE </vt:lpstr>
      <vt:lpstr>Į(si)vertinimo aplinkos</vt:lpstr>
      <vt:lpstr>Macmillaneducationeverywhere.com</vt:lpstr>
      <vt:lpstr>PowerPoint pristatymas</vt:lpstr>
      <vt:lpstr>PowerPoint pristatymas</vt:lpstr>
      <vt:lpstr>PowerPoint pristatymas</vt:lpstr>
      <vt:lpstr>PowerPoint pristatymas</vt:lpstr>
      <vt:lpstr>PowerPoint pristatymas</vt:lpstr>
      <vt:lpstr>Moodle aplinka</vt:lpstr>
      <vt:lpstr>PowerPoint pristatymas</vt:lpstr>
      <vt:lpstr>Moodle</vt:lpstr>
      <vt:lpstr>Robotel  Smart class Let’s Talk!</vt:lpstr>
      <vt:lpstr>Smart Class </vt:lpstr>
      <vt:lpstr>Liveworksheets aplinka</vt:lpstr>
      <vt:lpstr>PowerPoint pristatymas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Į(SI)VERTINIMAS ANGLŲ K. PAMOKOSE</dc:title>
  <dc:creator>Jūratė Petkevičienė</dc:creator>
  <cp:lastModifiedBy>SKPC</cp:lastModifiedBy>
  <cp:revision>18</cp:revision>
  <dcterms:created xsi:type="dcterms:W3CDTF">2022-11-27T10:26:44Z</dcterms:created>
  <dcterms:modified xsi:type="dcterms:W3CDTF">2023-03-22T12:44:43Z</dcterms:modified>
</cp:coreProperties>
</file>