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1"/>
  </p:notesMasterIdLst>
  <p:sldIdLst>
    <p:sldId id="300" r:id="rId2"/>
    <p:sldId id="275" r:id="rId3"/>
    <p:sldId id="276" r:id="rId4"/>
    <p:sldId id="278" r:id="rId5"/>
    <p:sldId id="280" r:id="rId6"/>
    <p:sldId id="293" r:id="rId7"/>
    <p:sldId id="292" r:id="rId8"/>
    <p:sldId id="271" r:id="rId9"/>
    <p:sldId id="257" r:id="rId10"/>
    <p:sldId id="258" r:id="rId11"/>
    <p:sldId id="298" r:id="rId12"/>
    <p:sldId id="295" r:id="rId13"/>
    <p:sldId id="296" r:id="rId14"/>
    <p:sldId id="297" r:id="rId15"/>
    <p:sldId id="265" r:id="rId16"/>
    <p:sldId id="268" r:id="rId17"/>
    <p:sldId id="299" r:id="rId18"/>
    <p:sldId id="289" r:id="rId19"/>
    <p:sldId id="294" r:id="rId20"/>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90" d="100"/>
          <a:sy n="90" d="100"/>
        </p:scale>
        <p:origin x="-528"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3A2A76-9DE1-4D2A-AC03-224B68C70218}" type="datetimeFigureOut">
              <a:rPr lang="lt-LT" smtClean="0"/>
              <a:pPr/>
              <a:t>2023-06-09</a:t>
            </a:fld>
            <a:endParaRPr lang="lt-LT"/>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CC4FD1-3CA7-4B03-BCFD-60F7BC1B4951}" type="slidenum">
              <a:rPr lang="lt-LT" smtClean="0"/>
              <a:pPr/>
              <a:t>‹#›</a:t>
            </a:fld>
            <a:endParaRPr lang="lt-LT"/>
          </a:p>
        </p:txBody>
      </p:sp>
    </p:spTree>
    <p:extLst>
      <p:ext uri="{BB962C8B-B14F-4D97-AF65-F5344CB8AC3E}">
        <p14:creationId xmlns:p14="http://schemas.microsoft.com/office/powerpoint/2010/main" val="554212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smtClean="0"/>
              <a:t>Spustelėkite, jei norite keisite ruoš. pav. stilių</a:t>
            </a:r>
            <a:endParaRPr lang="lt-LT"/>
          </a:p>
        </p:txBody>
      </p:sp>
      <p:sp>
        <p:nvSpPr>
          <p:cNvPr id="3" name="Paantraštė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Spustelėkite ruošinio paantraštės stiliui keisti</a:t>
            </a:r>
            <a:endParaRPr lang="lt-LT"/>
          </a:p>
        </p:txBody>
      </p:sp>
      <p:sp>
        <p:nvSpPr>
          <p:cNvPr id="4" name="Datos vietos rezervavimo ženklas 3"/>
          <p:cNvSpPr>
            <a:spLocks noGrp="1"/>
          </p:cNvSpPr>
          <p:nvPr>
            <p:ph type="dt" sz="half" idx="10"/>
          </p:nvPr>
        </p:nvSpPr>
        <p:spPr/>
        <p:txBody>
          <a:bodyPr/>
          <a:lstStyle/>
          <a:p>
            <a:fld id="{CDF731DF-0FEF-4DC0-AE21-ED6174E43FA9}" type="datetime1">
              <a:rPr lang="lt-LT" smtClean="0"/>
              <a:pPr/>
              <a:t>2023-06-09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D85D6AF0-73AF-4235-9A8D-48FB370ABC9B}" type="slidenum">
              <a:rPr lang="lt-LT" smtClean="0"/>
              <a:pPr/>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4C54D267-2744-4BEB-8143-F583C5CA4CBB}" type="datetime1">
              <a:rPr lang="lt-LT" smtClean="0"/>
              <a:pPr/>
              <a:t>2023-06-09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D85D6AF0-73AF-4235-9A8D-48FB370ABC9B}" type="slidenum">
              <a:rPr lang="lt-LT" smtClean="0"/>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smtClean="0"/>
              <a:t>Spustelėkite, jei norite keisite ruoš. pav. stilių</a:t>
            </a:r>
            <a:endParaRPr lang="lt-LT"/>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2B23A70C-5A95-4C72-B728-1D144B447EE0}" type="datetime1">
              <a:rPr lang="lt-LT" smtClean="0"/>
              <a:pPr/>
              <a:t>2023-06-09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D85D6AF0-73AF-4235-9A8D-48FB370ABC9B}" type="slidenum">
              <a:rPr lang="lt-LT" smtClean="0"/>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lt-LT"/>
          </a:p>
        </p:txBody>
      </p:sp>
      <p:sp>
        <p:nvSpPr>
          <p:cNvPr id="3" name="Turinio vietos rezervavimo ženklas 2"/>
          <p:cNvSpPr>
            <a:spLocks noGrp="1"/>
          </p:cNvSpPr>
          <p:nvPr>
            <p:ph idx="1"/>
          </p:nvPr>
        </p:nvSpPr>
        <p:spPr/>
        <p:txBody>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1F831C67-5832-4CDF-8957-FB00C1152BCD}" type="datetime1">
              <a:rPr lang="lt-LT" smtClean="0"/>
              <a:pPr/>
              <a:t>2023-06-09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D85D6AF0-73AF-4235-9A8D-48FB370ABC9B}" type="slidenum">
              <a:rPr lang="lt-LT" smtClean="0"/>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Spustelėkite, jei norite keisite ruoš. pav.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Spustelėkite ruošinio teksto stiliams keisti</a:t>
            </a:r>
          </a:p>
        </p:txBody>
      </p:sp>
      <p:sp>
        <p:nvSpPr>
          <p:cNvPr id="4" name="Datos vietos rezervavimo ženklas 3"/>
          <p:cNvSpPr>
            <a:spLocks noGrp="1"/>
          </p:cNvSpPr>
          <p:nvPr>
            <p:ph type="dt" sz="half" idx="10"/>
          </p:nvPr>
        </p:nvSpPr>
        <p:spPr/>
        <p:txBody>
          <a:bodyPr/>
          <a:lstStyle/>
          <a:p>
            <a:fld id="{70D2577F-D705-40B3-BFC0-D6D00F95DCB8}" type="datetime1">
              <a:rPr lang="lt-LT" smtClean="0"/>
              <a:pPr/>
              <a:t>2023-06-09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D85D6AF0-73AF-4235-9A8D-48FB370ABC9B}" type="slidenum">
              <a:rPr lang="lt-LT" smtClean="0"/>
              <a:pPr/>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lt-LT"/>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4439AD58-FDF7-495C-9DAE-D06C9BA2A7CF}" type="datetime1">
              <a:rPr lang="lt-LT" smtClean="0"/>
              <a:pPr/>
              <a:t>2023-06-09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D85D6AF0-73AF-4235-9A8D-48FB370ABC9B}" type="slidenum">
              <a:rPr lang="lt-LT" smtClean="0"/>
              <a:pPr/>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Spustelėkite, jei norite keisite ruoš. pav.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9E5C515E-81F1-49E9-9A75-0E12F9BE8A5C}" type="datetime1">
              <a:rPr lang="lt-LT" smtClean="0"/>
              <a:pPr/>
              <a:t>2023-06-09</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D85D6AF0-73AF-4235-9A8D-48FB370ABC9B}" type="slidenum">
              <a:rPr lang="lt-LT" smtClean="0"/>
              <a:pPr/>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lt-LT"/>
          </a:p>
        </p:txBody>
      </p:sp>
      <p:sp>
        <p:nvSpPr>
          <p:cNvPr id="3" name="Datos vietos rezervavimo ženklas 2"/>
          <p:cNvSpPr>
            <a:spLocks noGrp="1"/>
          </p:cNvSpPr>
          <p:nvPr>
            <p:ph type="dt" sz="half" idx="10"/>
          </p:nvPr>
        </p:nvSpPr>
        <p:spPr/>
        <p:txBody>
          <a:bodyPr/>
          <a:lstStyle/>
          <a:p>
            <a:fld id="{FD90292F-0D22-4F38-BC1B-C1CB3A6AB1E7}" type="datetime1">
              <a:rPr lang="lt-LT" smtClean="0"/>
              <a:pPr/>
              <a:t>2023-06-09</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D85D6AF0-73AF-4235-9A8D-48FB370ABC9B}" type="slidenum">
              <a:rPr lang="lt-LT" smtClean="0"/>
              <a:pPr/>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30AD2E15-9171-4AAF-A806-E1B4A9E5DEBE}" type="datetime1">
              <a:rPr lang="lt-LT" smtClean="0"/>
              <a:pPr/>
              <a:t>2023-06-09</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D85D6AF0-73AF-4235-9A8D-48FB370ABC9B}" type="slidenum">
              <a:rPr lang="lt-LT" smtClean="0"/>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Spustelėkite, jei norite keisite ruoš. pav. stilių</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Spustelėkite ruošinio teksto stiliams keisti</a:t>
            </a:r>
          </a:p>
        </p:txBody>
      </p:sp>
      <p:sp>
        <p:nvSpPr>
          <p:cNvPr id="5" name="Datos vietos rezervavimo ženklas 4"/>
          <p:cNvSpPr>
            <a:spLocks noGrp="1"/>
          </p:cNvSpPr>
          <p:nvPr>
            <p:ph type="dt" sz="half" idx="10"/>
          </p:nvPr>
        </p:nvSpPr>
        <p:spPr/>
        <p:txBody>
          <a:bodyPr/>
          <a:lstStyle/>
          <a:p>
            <a:fld id="{89F04EDE-71E5-41ED-B993-4CB5473A6DC4}" type="datetime1">
              <a:rPr lang="lt-LT" smtClean="0"/>
              <a:pPr/>
              <a:t>2023-06-09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D85D6AF0-73AF-4235-9A8D-48FB370ABC9B}" type="slidenum">
              <a:rPr lang="lt-LT" smtClean="0"/>
              <a:pPr/>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Spustelėkite, jei norite keisite ruoš. pav. stilių</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Spustelėkite ruošinio teksto stiliams keisti</a:t>
            </a:r>
          </a:p>
        </p:txBody>
      </p:sp>
      <p:sp>
        <p:nvSpPr>
          <p:cNvPr id="5" name="Datos vietos rezervavimo ženklas 4"/>
          <p:cNvSpPr>
            <a:spLocks noGrp="1"/>
          </p:cNvSpPr>
          <p:nvPr>
            <p:ph type="dt" sz="half" idx="10"/>
          </p:nvPr>
        </p:nvSpPr>
        <p:spPr/>
        <p:txBody>
          <a:bodyPr/>
          <a:lstStyle/>
          <a:p>
            <a:fld id="{3CE73D95-3A7F-4CDD-86CC-F075D8518CA6}" type="datetime1">
              <a:rPr lang="lt-LT" smtClean="0"/>
              <a:pPr/>
              <a:t>2023-06-09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D85D6AF0-73AF-4235-9A8D-48FB370ABC9B}" type="slidenum">
              <a:rPr lang="lt-LT" smtClean="0"/>
              <a:pPr/>
              <a:t>‹#›</a:t>
            </a:fld>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smtClean="0"/>
              <a:t>Spustelėkite, jei norite keisite ruoš. pav. stilių</a:t>
            </a:r>
            <a:endParaRPr lang="lt-LT"/>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0F806C-2264-409B-9C8A-03769FE5DC79}" type="datetime1">
              <a:rPr lang="lt-LT" smtClean="0"/>
              <a:pPr/>
              <a:t>2023-06-09</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D6AF0-73AF-4235-9A8D-48FB370ABC9B}" type="slidenum">
              <a:rPr lang="lt-LT" smtClean="0"/>
              <a:pPr/>
              <a:t>‹#›</a:t>
            </a:fld>
            <a:endParaRPr lang="lt-L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zudermanas.klaipeda.lm.lt/attachments/article/117/Speciali%C5%B3j%C5%B3%20ugdymosi%20poreiki%C5%B3%20turin%C4%8Di%C5%B3%20mokini%C5%B3%20vertinimas-4(1)-1.pdf" TargetMode="External"/><Relationship Id="rId2" Type="http://schemas.openxmlformats.org/officeDocument/2006/relationships/hyperlink" Target="http://www.sppc.lt/esprojektai/"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Word_dokumentas1.docx"/></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p>
            <a:fld id="{D85D6AF0-73AF-4235-9A8D-48FB370ABC9B}" type="slidenum">
              <a:rPr lang="lt-LT" smtClean="0"/>
              <a:pPr/>
              <a:t>1</a:t>
            </a:fld>
            <a:endParaRPr lang="lt-LT"/>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39807"/>
            <a:ext cx="4824537" cy="624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2810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28596" y="285728"/>
            <a:ext cx="8229600" cy="1143000"/>
          </a:xfrm>
        </p:spPr>
        <p:txBody>
          <a:bodyPr/>
          <a:lstStyle/>
          <a:p>
            <a:r>
              <a:rPr lang="lt-LT" dirty="0">
                <a:latin typeface="Times New Roman" panose="02020603050405020304" pitchFamily="18" charset="0"/>
                <a:cs typeface="Times New Roman" panose="02020603050405020304" pitchFamily="18" charset="0"/>
              </a:rPr>
              <a:t>Įsivertinimo kriterijai</a:t>
            </a:r>
            <a:endParaRPr lang="lt-LT" dirty="0"/>
          </a:p>
        </p:txBody>
      </p:sp>
      <p:sp>
        <p:nvSpPr>
          <p:cNvPr id="5" name="Skaidrės numerio vietos rezervavimo ženklas 4"/>
          <p:cNvSpPr>
            <a:spLocks noGrp="1"/>
          </p:cNvSpPr>
          <p:nvPr>
            <p:ph type="sldNum" sz="quarter" idx="12"/>
          </p:nvPr>
        </p:nvSpPr>
        <p:spPr/>
        <p:txBody>
          <a:bodyPr/>
          <a:lstStyle/>
          <a:p>
            <a:fld id="{D85D6AF0-73AF-4235-9A8D-48FB370ABC9B}" type="slidenum">
              <a:rPr lang="lt-LT" smtClean="0"/>
              <a:pPr/>
              <a:t>10</a:t>
            </a:fld>
            <a:endParaRPr lang="lt-LT"/>
          </a:p>
        </p:txBody>
      </p:sp>
      <p:pic>
        <p:nvPicPr>
          <p:cNvPr id="1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3600" dirty="0" smtClean="0">
                <a:latin typeface="Times New Roman" panose="02020603050405020304" pitchFamily="18" charset="0"/>
                <a:cs typeface="Times New Roman" panose="02020603050405020304" pitchFamily="18" charset="0"/>
              </a:rPr>
              <a:t>1.Užpildyti įsivertinimo </a:t>
            </a:r>
            <a:r>
              <a:rPr lang="lt-LT" sz="3600" dirty="0">
                <a:latin typeface="Times New Roman" panose="02020603050405020304" pitchFamily="18" charset="0"/>
                <a:cs typeface="Times New Roman" panose="02020603050405020304" pitchFamily="18" charset="0"/>
              </a:rPr>
              <a:t>lapų pavyzdžiai</a:t>
            </a:r>
            <a:endParaRPr lang="lt-LT" sz="3600" dirty="0"/>
          </a:p>
        </p:txBody>
      </p:sp>
      <p:sp>
        <p:nvSpPr>
          <p:cNvPr id="4" name="Skaidrės numerio vietos rezervavimo ženklas 3"/>
          <p:cNvSpPr>
            <a:spLocks noGrp="1"/>
          </p:cNvSpPr>
          <p:nvPr>
            <p:ph type="sldNum" sz="quarter" idx="12"/>
          </p:nvPr>
        </p:nvSpPr>
        <p:spPr/>
        <p:txBody>
          <a:bodyPr/>
          <a:lstStyle/>
          <a:p>
            <a:fld id="{D85D6AF0-73AF-4235-9A8D-48FB370ABC9B}" type="slidenum">
              <a:rPr lang="lt-LT" smtClean="0"/>
              <a:pPr/>
              <a:t>11</a:t>
            </a:fld>
            <a:endParaRPr lang="lt-LT"/>
          </a:p>
        </p:txBody>
      </p:sp>
      <p:pic>
        <p:nvPicPr>
          <p:cNvPr id="5" name="Picture 3" descr="C:\Users\Progimnazija\Desktop\20191202_15351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Progimnazija\Desktop\20191202_15351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707091" y="17526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674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dirty="0" smtClean="0">
                <a:latin typeface="Times New Roman" panose="02020603050405020304" pitchFamily="18" charset="0"/>
                <a:cs typeface="Times New Roman" panose="02020603050405020304" pitchFamily="18" charset="0"/>
              </a:rPr>
              <a:t>2.</a:t>
            </a:r>
            <a:r>
              <a:rPr lang="lt-LT" sz="4000" dirty="0" smtClean="0">
                <a:latin typeface="Times New Roman" panose="02020603050405020304" pitchFamily="18" charset="0"/>
                <a:cs typeface="Times New Roman" panose="02020603050405020304" pitchFamily="18" charset="0"/>
              </a:rPr>
              <a:t>Užpildyti įsivertinimo lapų pavyzdžiai</a:t>
            </a:r>
            <a:endParaRPr lang="lt-LT" sz="4000" dirty="0">
              <a:latin typeface="Times New Roman" panose="02020603050405020304" pitchFamily="18" charset="0"/>
              <a:cs typeface="Times New Roman" panose="02020603050405020304" pitchFamily="18" charset="0"/>
            </a:endParaRPr>
          </a:p>
        </p:txBody>
      </p:sp>
      <p:sp>
        <p:nvSpPr>
          <p:cNvPr id="4" name="Skaidrės numerio vietos rezervavimo ženklas 3"/>
          <p:cNvSpPr>
            <a:spLocks noGrp="1"/>
          </p:cNvSpPr>
          <p:nvPr>
            <p:ph type="sldNum" sz="quarter" idx="12"/>
          </p:nvPr>
        </p:nvSpPr>
        <p:spPr/>
        <p:txBody>
          <a:bodyPr/>
          <a:lstStyle/>
          <a:p>
            <a:fld id="{D85D6AF0-73AF-4235-9A8D-48FB370ABC9B}" type="slidenum">
              <a:rPr lang="lt-LT" smtClean="0"/>
              <a:pPr/>
              <a:t>12</a:t>
            </a:fld>
            <a:endParaRPr lang="lt-LT"/>
          </a:p>
        </p:txBody>
      </p:sp>
      <p:pic>
        <p:nvPicPr>
          <p:cNvPr id="11267" name="Picture 3" descr="C:\Users\Progimnazija\Desktop\20191202_15380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133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z="3600" dirty="0" smtClean="0">
                <a:latin typeface="Times New Roman" panose="02020603050405020304" pitchFamily="18" charset="0"/>
                <a:cs typeface="Times New Roman" panose="02020603050405020304" pitchFamily="18" charset="0"/>
              </a:rPr>
              <a:t>3.</a:t>
            </a:r>
            <a:r>
              <a:rPr lang="lt-LT" sz="3600" dirty="0">
                <a:latin typeface="Times New Roman" panose="02020603050405020304" pitchFamily="18" charset="0"/>
                <a:cs typeface="Times New Roman" panose="02020603050405020304" pitchFamily="18" charset="0"/>
              </a:rPr>
              <a:t> </a:t>
            </a:r>
            <a:r>
              <a:rPr lang="lt-LT" sz="3600" dirty="0" smtClean="0">
                <a:latin typeface="Times New Roman" panose="02020603050405020304" pitchFamily="18" charset="0"/>
                <a:cs typeface="Times New Roman" panose="02020603050405020304" pitchFamily="18" charset="0"/>
              </a:rPr>
              <a:t>Užpildyti įsivertinimo </a:t>
            </a:r>
            <a:r>
              <a:rPr lang="lt-LT" sz="3600" dirty="0">
                <a:latin typeface="Times New Roman" panose="02020603050405020304" pitchFamily="18" charset="0"/>
                <a:cs typeface="Times New Roman" panose="02020603050405020304" pitchFamily="18" charset="0"/>
              </a:rPr>
              <a:t>lapų pavyzdž</a:t>
            </a:r>
            <a:r>
              <a:rPr lang="lt-LT" dirty="0">
                <a:latin typeface="Times New Roman" panose="02020603050405020304" pitchFamily="18" charset="0"/>
                <a:cs typeface="Times New Roman" panose="02020603050405020304" pitchFamily="18" charset="0"/>
              </a:rPr>
              <a:t>iai</a:t>
            </a:r>
          </a:p>
        </p:txBody>
      </p:sp>
      <p:sp>
        <p:nvSpPr>
          <p:cNvPr id="4" name="Skaidrės numerio vietos rezervavimo ženklas 3"/>
          <p:cNvSpPr>
            <a:spLocks noGrp="1"/>
          </p:cNvSpPr>
          <p:nvPr>
            <p:ph type="sldNum" sz="quarter" idx="12"/>
          </p:nvPr>
        </p:nvSpPr>
        <p:spPr/>
        <p:txBody>
          <a:bodyPr/>
          <a:lstStyle/>
          <a:p>
            <a:fld id="{D85D6AF0-73AF-4235-9A8D-48FB370ABC9B}" type="slidenum">
              <a:rPr lang="lt-LT" smtClean="0"/>
              <a:pPr/>
              <a:t>13</a:t>
            </a:fld>
            <a:endParaRPr lang="lt-LT"/>
          </a:p>
        </p:txBody>
      </p:sp>
      <p:pic>
        <p:nvPicPr>
          <p:cNvPr id="12290" name="Picture 2" descr="C:\Users\Progimnazija\Desktop\20191202_15390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16288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632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z="3600" dirty="0" smtClean="0">
                <a:latin typeface="Times New Roman" panose="02020603050405020304" pitchFamily="18" charset="0"/>
                <a:cs typeface="Times New Roman" panose="02020603050405020304" pitchFamily="18" charset="0"/>
              </a:rPr>
              <a:t>4.Užpildyti įsivertinimo </a:t>
            </a:r>
            <a:r>
              <a:rPr lang="lt-LT" sz="3600" dirty="0">
                <a:latin typeface="Times New Roman" panose="02020603050405020304" pitchFamily="18" charset="0"/>
                <a:cs typeface="Times New Roman" panose="02020603050405020304" pitchFamily="18" charset="0"/>
              </a:rPr>
              <a:t>lapų pavyzd</a:t>
            </a:r>
            <a:r>
              <a:rPr lang="lt-LT" dirty="0">
                <a:latin typeface="Times New Roman" panose="02020603050405020304" pitchFamily="18" charset="0"/>
                <a:cs typeface="Times New Roman" panose="02020603050405020304" pitchFamily="18" charset="0"/>
              </a:rPr>
              <a:t>žiai</a:t>
            </a:r>
          </a:p>
        </p:txBody>
      </p:sp>
      <p:sp>
        <p:nvSpPr>
          <p:cNvPr id="4" name="Skaidrės numerio vietos rezervavimo ženklas 3"/>
          <p:cNvSpPr>
            <a:spLocks noGrp="1"/>
          </p:cNvSpPr>
          <p:nvPr>
            <p:ph type="sldNum" sz="quarter" idx="12"/>
          </p:nvPr>
        </p:nvSpPr>
        <p:spPr/>
        <p:txBody>
          <a:bodyPr/>
          <a:lstStyle/>
          <a:p>
            <a:fld id="{D85D6AF0-73AF-4235-9A8D-48FB370ABC9B}" type="slidenum">
              <a:rPr lang="lt-LT" smtClean="0"/>
              <a:pPr/>
              <a:t>14</a:t>
            </a:fld>
            <a:endParaRPr lang="lt-LT"/>
          </a:p>
        </p:txBody>
      </p:sp>
      <p:pic>
        <p:nvPicPr>
          <p:cNvPr id="5" name="Picture 3" descr="C:\Users\Progimnazija\Desktop\20191202_15364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257669"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616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2000" b="1" dirty="0">
                <a:latin typeface="Times New Roman" panose="02020603050405020304" pitchFamily="18" charset="0"/>
                <a:cs typeface="Times New Roman" panose="02020603050405020304" pitchFamily="18" charset="0"/>
              </a:rPr>
              <a:t>VERTINIMO </a:t>
            </a:r>
            <a:r>
              <a:rPr lang="lt-LT" sz="2000" b="1" dirty="0" smtClean="0">
                <a:latin typeface="Times New Roman" panose="02020603050405020304" pitchFamily="18" charset="0"/>
                <a:cs typeface="Times New Roman" panose="02020603050405020304" pitchFamily="18" charset="0"/>
              </a:rPr>
              <a:t>APLANKAI </a:t>
            </a:r>
            <a:r>
              <a:rPr lang="lt-LT" sz="2000" dirty="0" smtClean="0">
                <a:latin typeface="Times New Roman" panose="02020603050405020304" pitchFamily="18" charset="0"/>
                <a:cs typeface="Times New Roman" panose="02020603050405020304" pitchFamily="18" charset="0"/>
              </a:rPr>
              <a:t>(juose renkami visų mėnesių įsivertinimo lapai, diktantai, testai, tarties kortelės ir pan.)</a:t>
            </a:r>
            <a:endParaRPr lang="lt-LT" sz="2000" dirty="0">
              <a:latin typeface="Times New Roman" panose="02020603050405020304" pitchFamily="18" charset="0"/>
              <a:cs typeface="Times New Roman" panose="02020603050405020304" pitchFamily="18" charset="0"/>
            </a:endParaRPr>
          </a:p>
        </p:txBody>
      </p:sp>
      <p:sp>
        <p:nvSpPr>
          <p:cNvPr id="4" name="Skaidrės numerio vietos rezervavimo ženklas 3"/>
          <p:cNvSpPr>
            <a:spLocks noGrp="1"/>
          </p:cNvSpPr>
          <p:nvPr>
            <p:ph type="sldNum" sz="quarter" idx="12"/>
          </p:nvPr>
        </p:nvSpPr>
        <p:spPr/>
        <p:txBody>
          <a:bodyPr/>
          <a:lstStyle/>
          <a:p>
            <a:fld id="{D85D6AF0-73AF-4235-9A8D-48FB370ABC9B}" type="slidenum">
              <a:rPr lang="lt-LT" smtClean="0"/>
              <a:pPr/>
              <a:t>15</a:t>
            </a:fld>
            <a:endParaRPr lang="lt-LT"/>
          </a:p>
        </p:txBody>
      </p:sp>
      <p:pic>
        <p:nvPicPr>
          <p:cNvPr id="7171" name="Picture 3" descr="C:\Users\Progimnazija\Desktop\20191202_16031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3200" dirty="0" smtClean="0">
                <a:latin typeface="Times New Roman" panose="02020603050405020304" pitchFamily="18" charset="0"/>
                <a:cs typeface="Times New Roman" panose="02020603050405020304" pitchFamily="18" charset="0"/>
              </a:rPr>
              <a:t>VERTINIMO APLANKŲ PAVYZDŽIAI</a:t>
            </a:r>
            <a:endParaRPr lang="lt-LT" sz="3200" dirty="0">
              <a:latin typeface="Times New Roman" panose="02020603050405020304" pitchFamily="18" charset="0"/>
              <a:cs typeface="Times New Roman" panose="02020603050405020304" pitchFamily="18" charset="0"/>
            </a:endParaRPr>
          </a:p>
        </p:txBody>
      </p:sp>
      <p:sp>
        <p:nvSpPr>
          <p:cNvPr id="4" name="Skaidrės numerio vietos rezervavimo ženklas 3"/>
          <p:cNvSpPr>
            <a:spLocks noGrp="1"/>
          </p:cNvSpPr>
          <p:nvPr>
            <p:ph type="sldNum" sz="quarter" idx="12"/>
          </p:nvPr>
        </p:nvSpPr>
        <p:spPr/>
        <p:txBody>
          <a:bodyPr/>
          <a:lstStyle/>
          <a:p>
            <a:fld id="{D85D6AF0-73AF-4235-9A8D-48FB370ABC9B}" type="slidenum">
              <a:rPr lang="lt-LT" smtClean="0"/>
              <a:pPr/>
              <a:t>16</a:t>
            </a:fld>
            <a:endParaRPr lang="lt-LT"/>
          </a:p>
        </p:txBody>
      </p:sp>
      <p:pic>
        <p:nvPicPr>
          <p:cNvPr id="13314" name="Picture 2" descr="C:\Users\Progimnazija\Desktop\20191202_16051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b="1" dirty="0">
                <a:latin typeface="Times New Roman" pitchFamily="18" charset="0"/>
                <a:cs typeface="Times New Roman" pitchFamily="18" charset="0"/>
              </a:rPr>
              <a:t>Išvados</a:t>
            </a:r>
            <a:endParaRPr lang="lt-LT" dirty="0"/>
          </a:p>
        </p:txBody>
      </p:sp>
      <p:sp>
        <p:nvSpPr>
          <p:cNvPr id="3" name="Turinio vietos rezervavimo ženklas 2"/>
          <p:cNvSpPr>
            <a:spLocks noGrp="1"/>
          </p:cNvSpPr>
          <p:nvPr>
            <p:ph idx="1"/>
          </p:nvPr>
        </p:nvSpPr>
        <p:spPr/>
        <p:txBody>
          <a:bodyPr>
            <a:normAutofit/>
          </a:bodyPr>
          <a:lstStyle/>
          <a:p>
            <a:pPr marL="0" indent="0">
              <a:buNone/>
            </a:pPr>
            <a:r>
              <a:rPr lang="lt-LT" sz="1800" b="1" dirty="0" smtClean="0">
                <a:latin typeface="Times New Roman" panose="02020603050405020304" pitchFamily="18" charset="0"/>
                <a:cs typeface="Times New Roman" panose="02020603050405020304" pitchFamily="18" charset="0"/>
              </a:rPr>
              <a:t>     SPECIALIŲJŲ POREIKIŲ MOKINIŲ VERTINIMO PRIORITETAI</a:t>
            </a:r>
          </a:p>
          <a:p>
            <a:pPr marL="0" indent="0">
              <a:buNone/>
            </a:pPr>
            <a:r>
              <a:rPr lang="lt-LT" sz="1800" b="1" dirty="0" smtClean="0">
                <a:latin typeface="Times New Roman" panose="02020603050405020304" pitchFamily="18" charset="0"/>
                <a:cs typeface="Times New Roman" panose="02020603050405020304" pitchFamily="18" charset="0"/>
              </a:rPr>
              <a:t> </a:t>
            </a:r>
          </a:p>
          <a:p>
            <a:pPr marL="0" indent="0" algn="just">
              <a:buNone/>
            </a:pPr>
            <a:r>
              <a:rPr lang="lt-LT" sz="2100" dirty="0" smtClean="0">
                <a:latin typeface="Times New Roman" panose="02020603050405020304" pitchFamily="18" charset="0"/>
                <a:cs typeface="Times New Roman" panose="02020603050405020304" pitchFamily="18" charset="0"/>
              </a:rPr>
              <a:t>Vertinimas turi: </a:t>
            </a:r>
          </a:p>
          <a:p>
            <a:pPr marL="0" indent="0" algn="just">
              <a:buNone/>
            </a:pPr>
            <a:r>
              <a:rPr lang="lt-LT" sz="2100" dirty="0" smtClean="0">
                <a:latin typeface="Times New Roman" panose="02020603050405020304" pitchFamily="18" charset="0"/>
                <a:cs typeface="Times New Roman" panose="02020603050405020304" pitchFamily="18" charset="0"/>
              </a:rPr>
              <a:t>- būti pozityvus</a:t>
            </a:r>
            <a:r>
              <a:rPr lang="lt-LT" sz="2100" dirty="0">
                <a:latin typeface="Times New Roman" panose="02020603050405020304" pitchFamily="18" charset="0"/>
                <a:cs typeface="Times New Roman" panose="02020603050405020304" pitchFamily="18" charset="0"/>
              </a:rPr>
              <a:t>, t. y. skatinti, žadinti pasitikėjimą savo galimybėmis ir jėgomis, </a:t>
            </a:r>
          </a:p>
          <a:p>
            <a:pPr marL="0" indent="0" algn="just">
              <a:buNone/>
            </a:pPr>
            <a:r>
              <a:rPr lang="lt-LT" sz="2100" dirty="0" smtClean="0">
                <a:latin typeface="Times New Roman" panose="02020603050405020304" pitchFamily="18" charset="0"/>
                <a:cs typeface="Times New Roman" panose="02020603050405020304" pitchFamily="18" charset="0"/>
              </a:rPr>
              <a:t>-vesti </a:t>
            </a:r>
            <a:r>
              <a:rPr lang="lt-LT" sz="2100" dirty="0">
                <a:latin typeface="Times New Roman" panose="02020603050405020304" pitchFamily="18" charset="0"/>
                <a:cs typeface="Times New Roman" panose="02020603050405020304" pitchFamily="18" charset="0"/>
              </a:rPr>
              <a:t>į priekį, kelti mokymosi motyvaciją; </a:t>
            </a:r>
          </a:p>
          <a:p>
            <a:pPr marL="0" indent="0" algn="just">
              <a:buNone/>
            </a:pPr>
            <a:r>
              <a:rPr lang="lt-LT" sz="2100" dirty="0" smtClean="0">
                <a:latin typeface="Times New Roman" panose="02020603050405020304" pitchFamily="18" charset="0"/>
                <a:cs typeface="Times New Roman" panose="02020603050405020304" pitchFamily="18" charset="0"/>
              </a:rPr>
              <a:t>-būti tikslingas</a:t>
            </a:r>
            <a:r>
              <a:rPr lang="lt-LT" sz="2100" dirty="0">
                <a:latin typeface="Times New Roman" panose="02020603050405020304" pitchFamily="18" charset="0"/>
                <a:cs typeface="Times New Roman" panose="02020603050405020304" pitchFamily="18" charset="0"/>
              </a:rPr>
              <a:t>, kryptingas, efektyvus, t. y. svarbu, kad vertinimas padėtų vaikui siekti geresnių mokymosi rezultatų, taip pat skatintų jo intelekto, emocijų, </a:t>
            </a:r>
            <a:r>
              <a:rPr lang="lt-LT" sz="2100" dirty="0" smtClean="0">
                <a:latin typeface="Times New Roman" panose="02020603050405020304" pitchFamily="18" charset="0"/>
                <a:cs typeface="Times New Roman" panose="02020603050405020304" pitchFamily="18" charset="0"/>
              </a:rPr>
              <a:t>valios </a:t>
            </a:r>
            <a:r>
              <a:rPr lang="lt-LT" sz="2100" dirty="0">
                <a:latin typeface="Times New Roman" panose="02020603050405020304" pitchFamily="18" charset="0"/>
                <a:cs typeface="Times New Roman" panose="02020603050405020304" pitchFamily="18" charset="0"/>
              </a:rPr>
              <a:t>plėtotę, padėtų socializacijai; </a:t>
            </a:r>
          </a:p>
          <a:p>
            <a:pPr marL="0" indent="0" algn="just">
              <a:buNone/>
            </a:pPr>
            <a:r>
              <a:rPr lang="lt-LT" sz="2100" dirty="0" smtClean="0">
                <a:latin typeface="Times New Roman" panose="02020603050405020304" pitchFamily="18" charset="0"/>
                <a:cs typeface="Times New Roman" panose="02020603050405020304" pitchFamily="18" charset="0"/>
              </a:rPr>
              <a:t>-būti </a:t>
            </a:r>
            <a:r>
              <a:rPr lang="lt-LT" sz="2100" dirty="0">
                <a:latin typeface="Times New Roman" panose="02020603050405020304" pitchFamily="18" charset="0"/>
                <a:cs typeface="Times New Roman" panose="02020603050405020304" pitchFamily="18" charset="0"/>
              </a:rPr>
              <a:t>individualizuotas, t. y. vertiname, ką kiekvienas mokinys jau yra pasiekęs, diagnozuojame individualią pažangą lygindami ankstesnius jo rezultatus su dabartiniais. </a:t>
            </a:r>
          </a:p>
          <a:p>
            <a:pPr marL="0" indent="0">
              <a:buNone/>
            </a:pPr>
            <a:endParaRPr lang="lt-LT" dirty="0"/>
          </a:p>
        </p:txBody>
      </p:sp>
      <p:sp>
        <p:nvSpPr>
          <p:cNvPr id="4" name="Skaidrės numerio vietos rezervavimo ženklas 3"/>
          <p:cNvSpPr>
            <a:spLocks noGrp="1"/>
          </p:cNvSpPr>
          <p:nvPr>
            <p:ph type="sldNum" sz="quarter" idx="12"/>
          </p:nvPr>
        </p:nvSpPr>
        <p:spPr/>
        <p:txBody>
          <a:bodyPr/>
          <a:lstStyle/>
          <a:p>
            <a:fld id="{D85D6AF0-73AF-4235-9A8D-48FB370ABC9B}" type="slidenum">
              <a:rPr lang="lt-LT" smtClean="0"/>
              <a:pPr/>
              <a:t>17</a:t>
            </a:fld>
            <a:endParaRPr lang="lt-LT"/>
          </a:p>
        </p:txBody>
      </p:sp>
    </p:spTree>
    <p:extLst>
      <p:ext uri="{BB962C8B-B14F-4D97-AF65-F5344CB8AC3E}">
        <p14:creationId xmlns:p14="http://schemas.microsoft.com/office/powerpoint/2010/main" val="1389326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827584" y="548680"/>
            <a:ext cx="7772400" cy="1470025"/>
          </a:xfrm>
        </p:spPr>
        <p:txBody>
          <a:bodyPr>
            <a:normAutofit fontScale="90000"/>
          </a:bodyPr>
          <a:lstStyle/>
          <a:p>
            <a:pPr algn="l"/>
            <a:r>
              <a:rPr lang="lt-LT" sz="2800" dirty="0" smtClean="0">
                <a:latin typeface="Times New Roman" pitchFamily="18" charset="0"/>
                <a:cs typeface="Times New Roman" pitchFamily="18" charset="0"/>
              </a:rPr>
              <a:t/>
            </a:r>
            <a:br>
              <a:rPr lang="lt-LT" sz="2800" dirty="0" smtClean="0">
                <a:latin typeface="Times New Roman" pitchFamily="18" charset="0"/>
                <a:cs typeface="Times New Roman" pitchFamily="18" charset="0"/>
              </a:rPr>
            </a:br>
            <a:r>
              <a:rPr lang="lt-LT" sz="2800" dirty="0" smtClean="0">
                <a:latin typeface="Times New Roman" pitchFamily="18" charset="0"/>
                <a:cs typeface="Times New Roman" pitchFamily="18" charset="0"/>
              </a:rPr>
              <a:t/>
            </a:r>
            <a:br>
              <a:rPr lang="lt-LT" sz="2800" dirty="0" smtClean="0">
                <a:latin typeface="Times New Roman" pitchFamily="18" charset="0"/>
                <a:cs typeface="Times New Roman" pitchFamily="18" charset="0"/>
              </a:rPr>
            </a:br>
            <a:r>
              <a:rPr lang="lt-LT" sz="2800" dirty="0" smtClean="0">
                <a:latin typeface="Times New Roman" pitchFamily="18" charset="0"/>
                <a:cs typeface="Times New Roman" pitchFamily="18" charset="0"/>
              </a:rPr>
              <a:t>                                       </a:t>
            </a:r>
            <a:br>
              <a:rPr lang="lt-LT" sz="2800" dirty="0" smtClean="0">
                <a:latin typeface="Times New Roman" pitchFamily="18" charset="0"/>
                <a:cs typeface="Times New Roman" pitchFamily="18" charset="0"/>
              </a:rPr>
            </a:br>
            <a:r>
              <a:rPr lang="lt-LT" sz="2800" dirty="0" smtClean="0">
                <a:latin typeface="Times New Roman" pitchFamily="18" charset="0"/>
                <a:cs typeface="Times New Roman" pitchFamily="18" charset="0"/>
              </a:rPr>
              <a:t/>
            </a:r>
            <a:br>
              <a:rPr lang="lt-LT" sz="2800" dirty="0" smtClean="0">
                <a:latin typeface="Times New Roman" pitchFamily="18" charset="0"/>
                <a:cs typeface="Times New Roman" pitchFamily="18" charset="0"/>
              </a:rPr>
            </a:br>
            <a:r>
              <a:rPr lang="lt-LT" sz="2800" dirty="0" smtClean="0">
                <a:latin typeface="Times New Roman" pitchFamily="18" charset="0"/>
                <a:cs typeface="Times New Roman" pitchFamily="18" charset="0"/>
              </a:rPr>
              <a:t/>
            </a:r>
            <a:br>
              <a:rPr lang="lt-LT" sz="2800" dirty="0" smtClean="0">
                <a:latin typeface="Times New Roman" pitchFamily="18" charset="0"/>
                <a:cs typeface="Times New Roman" pitchFamily="18" charset="0"/>
              </a:rPr>
            </a:br>
            <a:r>
              <a:rPr lang="lt-LT" sz="2800" dirty="0" smtClean="0">
                <a:latin typeface="Times New Roman" pitchFamily="18" charset="0"/>
                <a:cs typeface="Times New Roman" pitchFamily="18" charset="0"/>
              </a:rPr>
              <a:t/>
            </a:r>
            <a:br>
              <a:rPr lang="lt-LT" sz="2800" dirty="0" smtClean="0">
                <a:latin typeface="Times New Roman" pitchFamily="18" charset="0"/>
                <a:cs typeface="Times New Roman" pitchFamily="18" charset="0"/>
              </a:rPr>
            </a:br>
            <a:r>
              <a:rPr lang="lt-LT" sz="2800" dirty="0" smtClean="0">
                <a:latin typeface="Times New Roman" pitchFamily="18" charset="0"/>
                <a:cs typeface="Times New Roman" pitchFamily="18" charset="0"/>
              </a:rPr>
              <a:t/>
            </a:r>
            <a:br>
              <a:rPr lang="lt-LT" sz="2800" dirty="0" smtClean="0">
                <a:latin typeface="Times New Roman" pitchFamily="18" charset="0"/>
                <a:cs typeface="Times New Roman" pitchFamily="18" charset="0"/>
              </a:rPr>
            </a:br>
            <a:r>
              <a:rPr lang="lt-LT" sz="2800" dirty="0" smtClean="0">
                <a:latin typeface="Times New Roman" pitchFamily="18" charset="0"/>
                <a:cs typeface="Times New Roman" pitchFamily="18" charset="0"/>
              </a:rPr>
              <a:t/>
            </a:r>
            <a:br>
              <a:rPr lang="lt-LT" sz="2800" dirty="0" smtClean="0">
                <a:latin typeface="Times New Roman" pitchFamily="18" charset="0"/>
                <a:cs typeface="Times New Roman" pitchFamily="18" charset="0"/>
              </a:rPr>
            </a:br>
            <a:r>
              <a:rPr lang="lt-LT" sz="2800" dirty="0" smtClean="0">
                <a:latin typeface="Times New Roman" pitchFamily="18" charset="0"/>
                <a:cs typeface="Times New Roman" pitchFamily="18" charset="0"/>
              </a:rPr>
              <a:t> 			</a:t>
            </a:r>
            <a:r>
              <a:rPr lang="lt-LT" sz="3100" b="1" dirty="0" smtClean="0">
                <a:latin typeface="Times New Roman" pitchFamily="18" charset="0"/>
                <a:cs typeface="Times New Roman" pitchFamily="18" charset="0"/>
              </a:rPr>
              <a:t/>
            </a:r>
            <a:br>
              <a:rPr lang="lt-LT" sz="3100" b="1" dirty="0" smtClean="0">
                <a:latin typeface="Times New Roman" pitchFamily="18" charset="0"/>
                <a:cs typeface="Times New Roman" pitchFamily="18" charset="0"/>
              </a:rPr>
            </a:br>
            <a:r>
              <a:rPr lang="lt-LT" sz="2800" dirty="0" smtClean="0">
                <a:latin typeface="Times New Roman" pitchFamily="18" charset="0"/>
                <a:cs typeface="Times New Roman" pitchFamily="18" charset="0"/>
              </a:rPr>
              <a:t/>
            </a:r>
            <a:br>
              <a:rPr lang="lt-LT" sz="2800" dirty="0" smtClean="0">
                <a:latin typeface="Times New Roman" pitchFamily="18" charset="0"/>
                <a:cs typeface="Times New Roman" pitchFamily="18" charset="0"/>
              </a:rPr>
            </a:br>
            <a:r>
              <a:rPr lang="lt-LT" sz="2200" b="1" dirty="0" smtClean="0">
                <a:latin typeface="Times New Roman" panose="02020603050405020304" pitchFamily="18" charset="0"/>
                <a:cs typeface="Times New Roman" panose="02020603050405020304" pitchFamily="18" charset="0"/>
              </a:rPr>
              <a:t>Metodo  privalumai</a:t>
            </a:r>
            <a:r>
              <a:rPr lang="lt-LT" sz="2400" dirty="0" smtClean="0"/>
              <a:t/>
            </a:r>
            <a:br>
              <a:rPr lang="lt-LT" sz="2400" dirty="0" smtClean="0"/>
            </a:br>
            <a:r>
              <a:rPr lang="lt-LT" sz="2400" b="1" dirty="0" smtClean="0"/>
              <a:t> </a:t>
            </a:r>
            <a:r>
              <a:rPr lang="lt-LT" sz="2400" dirty="0" smtClean="0"/>
              <a:t/>
            </a:r>
            <a:br>
              <a:rPr lang="lt-LT" sz="2400" dirty="0" smtClean="0"/>
            </a:br>
            <a:r>
              <a:rPr lang="lt-LT" sz="2000" dirty="0" smtClean="0">
                <a:latin typeface="Times New Roman" panose="02020603050405020304" pitchFamily="18" charset="0"/>
                <a:cs typeface="Times New Roman" panose="02020603050405020304" pitchFamily="18" charset="0"/>
              </a:rPr>
              <a:t>Mokinys ir logopedas mato ugdymo tikslų įgyvendinimo lygį (visiškai įgyvendino, iš dalies, mažai) ir gali planuoti kito laikotarpio ugdymo tikslus.</a:t>
            </a:r>
            <a:br>
              <a:rPr lang="lt-LT" sz="2000" dirty="0" smtClean="0">
                <a:latin typeface="Times New Roman" panose="02020603050405020304" pitchFamily="18" charset="0"/>
                <a:cs typeface="Times New Roman" panose="02020603050405020304" pitchFamily="18" charset="0"/>
              </a:rPr>
            </a:br>
            <a:r>
              <a:rPr lang="lt-LT" sz="2000" dirty="0" smtClean="0">
                <a:latin typeface="Times New Roman" panose="02020603050405020304" pitchFamily="18" charset="0"/>
                <a:cs typeface="Times New Roman" panose="02020603050405020304" pitchFamily="18" charset="0"/>
              </a:rPr>
              <a:t>Mokymosi pasiekimų ir asmeninės pažangos stebėjimo lenteles galima pateikti veiklos ataskaitoje mokslo metų pabaigoje.</a:t>
            </a:r>
            <a:br>
              <a:rPr lang="lt-LT" sz="2000" dirty="0" smtClean="0">
                <a:latin typeface="Times New Roman" panose="02020603050405020304" pitchFamily="18" charset="0"/>
                <a:cs typeface="Times New Roman" panose="02020603050405020304" pitchFamily="18" charset="0"/>
              </a:rPr>
            </a:br>
            <a:r>
              <a:rPr lang="lt-LT" sz="2000" dirty="0" smtClean="0">
                <a:latin typeface="Times New Roman" panose="02020603050405020304" pitchFamily="18" charset="0"/>
                <a:cs typeface="Times New Roman" panose="02020603050405020304" pitchFamily="18" charset="0"/>
              </a:rPr>
              <a:t>Mokinio mokymosi pasiekimus galima aptarti su jo tėvais ir mokytojais.</a:t>
            </a:r>
            <a:br>
              <a:rPr lang="lt-LT" sz="2000" dirty="0" smtClean="0">
                <a:latin typeface="Times New Roman" panose="02020603050405020304" pitchFamily="18" charset="0"/>
                <a:cs typeface="Times New Roman" panose="02020603050405020304" pitchFamily="18" charset="0"/>
              </a:rPr>
            </a:br>
            <a:r>
              <a:rPr lang="lt-LT" sz="2000" dirty="0" smtClean="0">
                <a:latin typeface="Times New Roman" panose="02020603050405020304" pitchFamily="18" charset="0"/>
                <a:cs typeface="Times New Roman" panose="02020603050405020304" pitchFamily="18" charset="0"/>
              </a:rPr>
              <a:t/>
            </a:r>
            <a:br>
              <a:rPr lang="lt-LT" sz="2000" dirty="0" smtClean="0">
                <a:latin typeface="Times New Roman" panose="02020603050405020304" pitchFamily="18" charset="0"/>
                <a:cs typeface="Times New Roman" panose="02020603050405020304" pitchFamily="18" charset="0"/>
              </a:rPr>
            </a:br>
            <a:r>
              <a:rPr lang="lt-LT" sz="2000" dirty="0" smtClean="0">
                <a:latin typeface="Times New Roman" panose="02020603050405020304" pitchFamily="18" charset="0"/>
                <a:cs typeface="Times New Roman" panose="02020603050405020304" pitchFamily="18" charset="0"/>
              </a:rPr>
              <a:t/>
            </a:r>
            <a:br>
              <a:rPr lang="lt-LT" sz="2000" dirty="0" smtClean="0">
                <a:latin typeface="Times New Roman" panose="02020603050405020304" pitchFamily="18" charset="0"/>
                <a:cs typeface="Times New Roman" panose="02020603050405020304" pitchFamily="18" charset="0"/>
              </a:rPr>
            </a:br>
            <a:r>
              <a:rPr lang="lt-LT" sz="2000" dirty="0" smtClean="0">
                <a:latin typeface="Times New Roman" panose="02020603050405020304" pitchFamily="18" charset="0"/>
                <a:cs typeface="Times New Roman" panose="02020603050405020304" pitchFamily="18" charset="0"/>
              </a:rPr>
              <a:t> </a:t>
            </a:r>
            <a:br>
              <a:rPr lang="lt-LT" sz="2000" dirty="0" smtClean="0">
                <a:latin typeface="Times New Roman" panose="02020603050405020304" pitchFamily="18" charset="0"/>
                <a:cs typeface="Times New Roman" panose="02020603050405020304" pitchFamily="18" charset="0"/>
              </a:rPr>
            </a:br>
            <a:r>
              <a:rPr lang="lt-LT" sz="2000" dirty="0" smtClean="0"/>
              <a:t> </a:t>
            </a:r>
            <a:br>
              <a:rPr lang="lt-LT" sz="2000" dirty="0" smtClean="0"/>
            </a:br>
            <a:r>
              <a:rPr lang="lt-LT" sz="2800" dirty="0" smtClean="0">
                <a:latin typeface="Times New Roman" pitchFamily="18" charset="0"/>
                <a:cs typeface="Times New Roman" pitchFamily="18" charset="0"/>
              </a:rPr>
              <a:t/>
            </a:r>
            <a:br>
              <a:rPr lang="lt-LT" sz="2800" dirty="0" smtClean="0">
                <a:latin typeface="Times New Roman" pitchFamily="18" charset="0"/>
                <a:cs typeface="Times New Roman" pitchFamily="18" charset="0"/>
              </a:rPr>
            </a:br>
            <a:r>
              <a:rPr lang="lt-LT" sz="1300" dirty="0" smtClean="0">
                <a:latin typeface="Times New Roman" pitchFamily="18" charset="0"/>
                <a:cs typeface="Times New Roman" pitchFamily="18" charset="0"/>
              </a:rPr>
              <a:t/>
            </a:r>
            <a:br>
              <a:rPr lang="lt-LT" sz="1300" dirty="0" smtClean="0">
                <a:latin typeface="Times New Roman" pitchFamily="18" charset="0"/>
                <a:cs typeface="Times New Roman" pitchFamily="18" charset="0"/>
              </a:rPr>
            </a:br>
            <a:endParaRPr lang="lt-LT" sz="1300" dirty="0">
              <a:latin typeface="Times New Roman" pitchFamily="18" charset="0"/>
              <a:cs typeface="Times New Roman" pitchFamily="18" charset="0"/>
            </a:endParaRPr>
          </a:p>
        </p:txBody>
      </p:sp>
      <p:sp>
        <p:nvSpPr>
          <p:cNvPr id="3" name="Paantraštė 2"/>
          <p:cNvSpPr>
            <a:spLocks noGrp="1"/>
          </p:cNvSpPr>
          <p:nvPr>
            <p:ph type="subTitle" idx="1"/>
          </p:nvPr>
        </p:nvSpPr>
        <p:spPr>
          <a:xfrm>
            <a:off x="928662" y="3286124"/>
            <a:ext cx="6400800" cy="2928958"/>
          </a:xfrm>
        </p:spPr>
        <p:txBody>
          <a:bodyPr>
            <a:normAutofit/>
          </a:bodyPr>
          <a:lstStyle/>
          <a:p>
            <a:endParaRPr lang="lt-LT" dirty="0" smtClean="0">
              <a:solidFill>
                <a:schemeClr val="tx1"/>
              </a:solidFill>
              <a:latin typeface="Times New Roman" pitchFamily="18" charset="0"/>
              <a:cs typeface="Times New Roman" pitchFamily="18" charset="0"/>
            </a:endParaRPr>
          </a:p>
          <a:p>
            <a:pPr algn="l"/>
            <a:r>
              <a:rPr lang="lt-LT" sz="1800" b="1" dirty="0">
                <a:solidFill>
                  <a:schemeClr val="tx1"/>
                </a:solidFill>
                <a:latin typeface="Times New Roman" pitchFamily="18" charset="0"/>
                <a:cs typeface="Times New Roman" pitchFamily="18" charset="0"/>
              </a:rPr>
              <a:t>Metodo  </a:t>
            </a:r>
            <a:r>
              <a:rPr lang="lt-LT" sz="1800" b="1" dirty="0" smtClean="0">
                <a:solidFill>
                  <a:schemeClr val="tx1"/>
                </a:solidFill>
                <a:latin typeface="Times New Roman" pitchFamily="18" charset="0"/>
                <a:cs typeface="Times New Roman" pitchFamily="18" charset="0"/>
              </a:rPr>
              <a:t>trūkumai</a:t>
            </a:r>
            <a:endParaRPr lang="lt-LT" sz="1800" dirty="0">
              <a:solidFill>
                <a:schemeClr val="tx1"/>
              </a:solidFill>
              <a:latin typeface="Times New Roman" pitchFamily="18" charset="0"/>
              <a:cs typeface="Times New Roman" pitchFamily="18" charset="0"/>
            </a:endParaRPr>
          </a:p>
          <a:p>
            <a:pPr algn="l"/>
            <a:r>
              <a:rPr lang="lt-LT" sz="1800" dirty="0">
                <a:solidFill>
                  <a:schemeClr val="tx1"/>
                </a:solidFill>
                <a:latin typeface="Times New Roman" pitchFamily="18" charset="0"/>
                <a:cs typeface="Times New Roman" pitchFamily="18" charset="0"/>
              </a:rPr>
              <a:t>Logopedas turi daug darbo įdėti ir visiems mokiniams parengti įsivertinimo lapus kiekvienam mėnesiui.</a:t>
            </a:r>
          </a:p>
          <a:p>
            <a:pPr algn="l"/>
            <a:r>
              <a:rPr lang="lt-LT" sz="1800" dirty="0">
                <a:solidFill>
                  <a:schemeClr val="tx1"/>
                </a:solidFill>
                <a:latin typeface="Times New Roman" pitchFamily="18" charset="0"/>
                <a:cs typeface="Times New Roman" pitchFamily="18" charset="0"/>
              </a:rPr>
              <a:t>Taikant įsivertinimo lapų metodą </a:t>
            </a:r>
            <a:r>
              <a:rPr lang="lt-LT" sz="1800" dirty="0" err="1">
                <a:solidFill>
                  <a:schemeClr val="tx1"/>
                </a:solidFill>
                <a:latin typeface="Times New Roman" pitchFamily="18" charset="0"/>
                <a:cs typeface="Times New Roman" pitchFamily="18" charset="0"/>
              </a:rPr>
              <a:t>logopedinėse</a:t>
            </a:r>
            <a:r>
              <a:rPr lang="lt-LT" sz="1800" dirty="0">
                <a:solidFill>
                  <a:schemeClr val="tx1"/>
                </a:solidFill>
                <a:latin typeface="Times New Roman" pitchFamily="18" charset="0"/>
                <a:cs typeface="Times New Roman" pitchFamily="18" charset="0"/>
              </a:rPr>
              <a:t> pratybose nemažai laiko sugaištama veidukų spalvinimui, balų skaičiavimui, juostelių klijavimui, pratybų aptarimui ir mokymosi sėkmės apibendrinimui.</a:t>
            </a:r>
          </a:p>
          <a:p>
            <a:pPr algn="l"/>
            <a:endParaRPr lang="lt-LT" sz="1200" dirty="0" smtClean="0">
              <a:solidFill>
                <a:schemeClr val="tx1"/>
              </a:solidFill>
              <a:latin typeface="Times New Roman" pitchFamily="18" charset="0"/>
              <a:cs typeface="Times New Roman" pitchFamily="18" charset="0"/>
            </a:endParaRPr>
          </a:p>
          <a:p>
            <a:endParaRPr lang="lt-LT" sz="1200" dirty="0">
              <a:solidFill>
                <a:schemeClr val="tx1"/>
              </a:solidFill>
              <a:latin typeface="Times New Roman" pitchFamily="18" charset="0"/>
              <a:cs typeface="Times New Roman" pitchFamily="18" charset="0"/>
            </a:endParaRPr>
          </a:p>
        </p:txBody>
      </p:sp>
      <p:sp>
        <p:nvSpPr>
          <p:cNvPr id="4" name="Skaidrės numerio vietos rezervavimo ženklas 3"/>
          <p:cNvSpPr>
            <a:spLocks noGrp="1"/>
          </p:cNvSpPr>
          <p:nvPr>
            <p:ph type="sldNum" sz="quarter" idx="12"/>
          </p:nvPr>
        </p:nvSpPr>
        <p:spPr/>
        <p:txBody>
          <a:bodyPr/>
          <a:lstStyle/>
          <a:p>
            <a:fld id="{D85D6AF0-73AF-4235-9A8D-48FB370ABC9B}" type="slidenum">
              <a:rPr lang="lt-LT" smtClean="0"/>
              <a:pPr/>
              <a:t>18</a:t>
            </a:fld>
            <a:endParaRPr lang="lt-LT"/>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p>
            <a:fld id="{D85D6AF0-73AF-4235-9A8D-48FB370ABC9B}" type="slidenum">
              <a:rPr lang="lt-LT" smtClean="0"/>
              <a:pPr/>
              <a:t>19</a:t>
            </a:fld>
            <a:endParaRPr lang="lt-LT"/>
          </a:p>
        </p:txBody>
      </p:sp>
      <p:sp>
        <p:nvSpPr>
          <p:cNvPr id="6" name="Stačiakampis 5"/>
          <p:cNvSpPr/>
          <p:nvPr/>
        </p:nvSpPr>
        <p:spPr>
          <a:xfrm>
            <a:off x="1115616" y="1582340"/>
            <a:ext cx="6696744" cy="4247317"/>
          </a:xfrm>
          <a:prstGeom prst="rect">
            <a:avLst/>
          </a:prstGeom>
        </p:spPr>
        <p:txBody>
          <a:bodyPr wrap="square">
            <a:spAutoFit/>
          </a:bodyPr>
          <a:lstStyle/>
          <a:p>
            <a:pPr algn="ctr">
              <a:spcAft>
                <a:spcPts val="0"/>
              </a:spcAft>
            </a:pPr>
            <a:r>
              <a:rPr lang="lt-LT" b="1" dirty="0">
                <a:latin typeface="Times New Roman"/>
                <a:ea typeface="Times New Roman"/>
              </a:rPr>
              <a:t>ŠALTINIAI</a:t>
            </a:r>
            <a:endParaRPr lang="lt-LT" dirty="0">
              <a:latin typeface="Times New Roman"/>
              <a:ea typeface="Times New Roman"/>
            </a:endParaRPr>
          </a:p>
          <a:p>
            <a:pPr algn="ctr">
              <a:spcAft>
                <a:spcPts val="0"/>
              </a:spcAft>
            </a:pPr>
            <a:r>
              <a:rPr lang="lt-LT" b="1" dirty="0">
                <a:latin typeface="Times New Roman"/>
                <a:ea typeface="Times New Roman"/>
              </a:rPr>
              <a:t> </a:t>
            </a:r>
            <a:endParaRPr lang="lt-LT" dirty="0">
              <a:latin typeface="Times New Roman"/>
              <a:ea typeface="Times New Roman"/>
            </a:endParaRPr>
          </a:p>
          <a:p>
            <a:pPr algn="ctr">
              <a:spcAft>
                <a:spcPts val="0"/>
              </a:spcAft>
            </a:pPr>
            <a:r>
              <a:rPr lang="lt-LT" b="1" dirty="0">
                <a:latin typeface="Times New Roman"/>
                <a:ea typeface="Times New Roman"/>
              </a:rPr>
              <a:t> </a:t>
            </a:r>
            <a:endParaRPr lang="lt-LT" dirty="0">
              <a:latin typeface="Times New Roman"/>
              <a:ea typeface="Times New Roman"/>
            </a:endParaRPr>
          </a:p>
          <a:p>
            <a:pPr>
              <a:spcAft>
                <a:spcPts val="0"/>
              </a:spcAft>
            </a:pPr>
            <a:r>
              <a:rPr lang="lt-LT" dirty="0">
                <a:latin typeface="Times New Roman"/>
                <a:ea typeface="Times New Roman"/>
              </a:rPr>
              <a:t>1</a:t>
            </a:r>
            <a:r>
              <a:rPr lang="lt-LT" dirty="0" smtClean="0">
                <a:latin typeface="Times New Roman"/>
                <a:ea typeface="Times New Roman"/>
              </a:rPr>
              <a:t>. </a:t>
            </a:r>
            <a:r>
              <a:rPr lang="lt-LT" dirty="0" err="1" smtClean="0">
                <a:latin typeface="Times New Roman"/>
                <a:ea typeface="Times New Roman"/>
              </a:rPr>
              <a:t>Borisevičienė</a:t>
            </a:r>
            <a:r>
              <a:rPr lang="lt-LT" dirty="0" smtClean="0">
                <a:latin typeface="Times New Roman"/>
                <a:ea typeface="Times New Roman"/>
              </a:rPr>
              <a:t> </a:t>
            </a:r>
            <a:r>
              <a:rPr lang="lt-LT" dirty="0">
                <a:latin typeface="Times New Roman"/>
                <a:ea typeface="Times New Roman"/>
              </a:rPr>
              <a:t>T. Įsivertinimas ir asmeninė pažanga specialiosiose pratybose. </a:t>
            </a:r>
            <a:r>
              <a:rPr lang="lt-LT" i="1" dirty="0">
                <a:latin typeface="Times New Roman"/>
                <a:ea typeface="Times New Roman"/>
              </a:rPr>
              <a:t>Metodinė priemonė</a:t>
            </a:r>
            <a:r>
              <a:rPr lang="lt-LT" dirty="0">
                <a:latin typeface="Times New Roman"/>
                <a:ea typeface="Times New Roman"/>
              </a:rPr>
              <a:t>. </a:t>
            </a:r>
            <a:r>
              <a:rPr lang="lt-LT" dirty="0" smtClean="0">
                <a:latin typeface="Times New Roman"/>
                <a:ea typeface="Times New Roman"/>
              </a:rPr>
              <a:t> Šiauliai</a:t>
            </a:r>
            <a:r>
              <a:rPr lang="lt-LT" dirty="0">
                <a:latin typeface="Times New Roman"/>
                <a:ea typeface="Times New Roman"/>
              </a:rPr>
              <a:t>: </a:t>
            </a:r>
            <a:r>
              <a:rPr lang="lt-LT" dirty="0" err="1">
                <a:latin typeface="Times New Roman"/>
                <a:ea typeface="Times New Roman"/>
              </a:rPr>
              <a:t>Liucilijus</a:t>
            </a:r>
            <a:r>
              <a:rPr lang="lt-LT" dirty="0">
                <a:latin typeface="Times New Roman"/>
                <a:ea typeface="Times New Roman"/>
              </a:rPr>
              <a:t>, 2017.</a:t>
            </a:r>
          </a:p>
          <a:p>
            <a:pPr>
              <a:spcAft>
                <a:spcPts val="0"/>
              </a:spcAft>
            </a:pPr>
            <a:r>
              <a:rPr lang="lt-LT" dirty="0">
                <a:latin typeface="Times New Roman"/>
                <a:ea typeface="Times New Roman"/>
              </a:rPr>
              <a:t> </a:t>
            </a:r>
          </a:p>
          <a:p>
            <a:pPr>
              <a:spcAft>
                <a:spcPts val="0"/>
              </a:spcAft>
            </a:pPr>
            <a:r>
              <a:rPr lang="lt-LT" dirty="0">
                <a:latin typeface="Times New Roman"/>
                <a:ea typeface="Times New Roman"/>
              </a:rPr>
              <a:t>2</a:t>
            </a:r>
            <a:r>
              <a:rPr lang="lt-LT" dirty="0" smtClean="0">
                <a:latin typeface="Times New Roman"/>
                <a:ea typeface="Times New Roman"/>
              </a:rPr>
              <a:t>. </a:t>
            </a:r>
            <a:r>
              <a:rPr lang="lt-LT" dirty="0" err="1" smtClean="0">
                <a:latin typeface="Times New Roman"/>
                <a:ea typeface="Times New Roman"/>
              </a:rPr>
              <a:t>Barzdonytė</a:t>
            </a:r>
            <a:r>
              <a:rPr lang="lt-LT" dirty="0" smtClean="0">
                <a:latin typeface="Times New Roman"/>
                <a:ea typeface="Times New Roman"/>
              </a:rPr>
              <a:t> </a:t>
            </a:r>
            <a:r>
              <a:rPr lang="lt-LT" dirty="0">
                <a:latin typeface="Times New Roman"/>
                <a:ea typeface="Times New Roman"/>
              </a:rPr>
              <a:t>– </a:t>
            </a:r>
            <a:r>
              <a:rPr lang="lt-LT" dirty="0" err="1">
                <a:latin typeface="Times New Roman"/>
                <a:ea typeface="Times New Roman"/>
              </a:rPr>
              <a:t>Morkevičienė</a:t>
            </a:r>
            <a:r>
              <a:rPr lang="lt-LT" dirty="0">
                <a:latin typeface="Times New Roman"/>
                <a:ea typeface="Times New Roman"/>
              </a:rPr>
              <a:t> L., </a:t>
            </a:r>
            <a:r>
              <a:rPr lang="lt-LT" dirty="0" err="1">
                <a:latin typeface="Times New Roman"/>
                <a:ea typeface="Times New Roman"/>
              </a:rPr>
              <a:t>Martišiūtė</a:t>
            </a:r>
            <a:r>
              <a:rPr lang="lt-LT" dirty="0">
                <a:latin typeface="Times New Roman"/>
                <a:ea typeface="Times New Roman"/>
              </a:rPr>
              <a:t> L., Ivanauskaitė E. </a:t>
            </a:r>
            <a:r>
              <a:rPr lang="lt-LT" i="1" dirty="0">
                <a:latin typeface="Times New Roman"/>
                <a:ea typeface="Times New Roman"/>
              </a:rPr>
              <a:t>Metodinės rekomendacijos logopedui</a:t>
            </a:r>
            <a:r>
              <a:rPr lang="lt-LT" dirty="0">
                <a:latin typeface="Times New Roman"/>
                <a:ea typeface="Times New Roman"/>
              </a:rPr>
              <a:t>, 2014. Prieiga per internetą: </a:t>
            </a:r>
            <a:r>
              <a:rPr lang="lt-LT" u="sng" dirty="0">
                <a:solidFill>
                  <a:srgbClr val="0000FF"/>
                </a:solidFill>
                <a:latin typeface="Times New Roman"/>
                <a:ea typeface="Times New Roman"/>
                <a:hlinkClick r:id="rId2"/>
              </a:rPr>
              <a:t>http://www.sppc.lt/esprojektai</a:t>
            </a:r>
            <a:r>
              <a:rPr lang="lt-LT" u="sng" dirty="0" smtClean="0">
                <a:solidFill>
                  <a:srgbClr val="0000FF"/>
                </a:solidFill>
                <a:latin typeface="Times New Roman"/>
                <a:ea typeface="Times New Roman"/>
                <a:hlinkClick r:id="rId2"/>
              </a:rPr>
              <a:t>/</a:t>
            </a:r>
            <a:r>
              <a:rPr lang="lt-LT" dirty="0" smtClean="0">
                <a:latin typeface="Times New Roman"/>
                <a:ea typeface="Times New Roman"/>
              </a:rPr>
              <a:t>.</a:t>
            </a:r>
          </a:p>
          <a:p>
            <a:pPr>
              <a:spcAft>
                <a:spcPts val="0"/>
              </a:spcAft>
            </a:pPr>
            <a:endParaRPr lang="lt-LT" dirty="0">
              <a:latin typeface="Times New Roman"/>
              <a:ea typeface="Times New Roman"/>
            </a:endParaRPr>
          </a:p>
          <a:p>
            <a:r>
              <a:rPr lang="lt-LT" dirty="0" smtClean="0">
                <a:latin typeface="Times New Roman" panose="02020603050405020304" pitchFamily="18" charset="0"/>
                <a:ea typeface="Times New Roman"/>
                <a:cs typeface="Times New Roman" panose="02020603050405020304" pitchFamily="18" charset="0"/>
              </a:rPr>
              <a:t>3.</a:t>
            </a:r>
            <a:r>
              <a:rPr lang="lt-LT" dirty="0" smtClean="0">
                <a:latin typeface="Times New Roman" panose="02020603050405020304" pitchFamily="18" charset="0"/>
                <a:cs typeface="Times New Roman" panose="02020603050405020304" pitchFamily="18" charset="0"/>
              </a:rPr>
              <a:t> </a:t>
            </a:r>
            <a:r>
              <a:rPr lang="lt-LT" dirty="0">
                <a:latin typeface="Times New Roman" panose="02020603050405020304" pitchFamily="18" charset="0"/>
                <a:cs typeface="Times New Roman" panose="02020603050405020304" pitchFamily="18" charset="0"/>
              </a:rPr>
              <a:t>F</a:t>
            </a:r>
            <a:r>
              <a:rPr lang="lt-LT" dirty="0" smtClean="0">
                <a:latin typeface="Times New Roman" panose="02020603050405020304" pitchFamily="18" charset="0"/>
                <a:cs typeface="Times New Roman" panose="02020603050405020304" pitchFamily="18" charset="0"/>
              </a:rPr>
              <a:t>elicija Jurkuvienė. Specialiųjų </a:t>
            </a:r>
            <a:r>
              <a:rPr lang="lt-LT" dirty="0">
                <a:latin typeface="Times New Roman" panose="02020603050405020304" pitchFamily="18" charset="0"/>
                <a:cs typeface="Times New Roman" panose="02020603050405020304" pitchFamily="18" charset="0"/>
              </a:rPr>
              <a:t>ugdymosi poreikių turinčių mokinių </a:t>
            </a:r>
            <a:r>
              <a:rPr lang="lt-LT" dirty="0" smtClean="0">
                <a:latin typeface="Times New Roman" panose="02020603050405020304" pitchFamily="18" charset="0"/>
                <a:cs typeface="Times New Roman" panose="02020603050405020304" pitchFamily="18" charset="0"/>
              </a:rPr>
              <a:t>vertinimas. </a:t>
            </a:r>
            <a:r>
              <a:rPr lang="lt-LT" dirty="0" smtClean="0">
                <a:latin typeface="Times New Roman"/>
                <a:ea typeface="Times New Roman"/>
              </a:rPr>
              <a:t>Prieiga </a:t>
            </a:r>
            <a:r>
              <a:rPr lang="lt-LT" dirty="0">
                <a:latin typeface="Times New Roman"/>
                <a:ea typeface="Times New Roman"/>
              </a:rPr>
              <a:t>per </a:t>
            </a:r>
            <a:r>
              <a:rPr lang="lt-LT" dirty="0" smtClean="0">
                <a:latin typeface="Times New Roman"/>
                <a:ea typeface="Times New Roman"/>
              </a:rPr>
              <a:t>internetą: </a:t>
            </a:r>
            <a:r>
              <a:rPr lang="lt-LT" dirty="0" smtClean="0">
                <a:latin typeface="Times New Roman" panose="02020603050405020304" pitchFamily="18" charset="0"/>
                <a:cs typeface="Times New Roman" panose="02020603050405020304" pitchFamily="18" charset="0"/>
                <a:hlinkClick r:id="rId3"/>
              </a:rPr>
              <a:t>https</a:t>
            </a:r>
            <a:r>
              <a:rPr lang="lt-LT" dirty="0">
                <a:latin typeface="Times New Roman" panose="02020603050405020304" pitchFamily="18" charset="0"/>
                <a:cs typeface="Times New Roman" panose="02020603050405020304" pitchFamily="18" charset="0"/>
                <a:hlinkClick r:id="rId3"/>
              </a:rPr>
              <a:t>://www.zudermanas.klaipeda.lm.lt </a:t>
            </a:r>
            <a:r>
              <a:rPr lang="lt-LT" dirty="0">
                <a:hlinkClick r:id="rId3"/>
              </a:rPr>
              <a:t>› </a:t>
            </a:r>
          </a:p>
          <a:p>
            <a:endParaRPr lang="lt-LT" dirty="0">
              <a:latin typeface="Times New Roman" panose="02020603050405020304" pitchFamily="18" charset="0"/>
              <a:ea typeface="Times New Roman"/>
              <a:cs typeface="Times New Roman" panose="02020603050405020304" pitchFamily="18" charset="0"/>
            </a:endParaRPr>
          </a:p>
          <a:p>
            <a:pPr algn="ctr">
              <a:spcAft>
                <a:spcPts val="0"/>
              </a:spcAft>
            </a:pPr>
            <a:r>
              <a:rPr lang="lt-LT" b="1" dirty="0">
                <a:latin typeface="Times New Roman"/>
                <a:ea typeface="Times New Roman"/>
              </a:rPr>
              <a:t> </a:t>
            </a:r>
            <a:endParaRPr lang="lt-LT" dirty="0">
              <a:effectLst/>
              <a:latin typeface="Times New Roman"/>
              <a:ea typeface="Times New Roman"/>
            </a:endParaRPr>
          </a:p>
        </p:txBody>
      </p:sp>
    </p:spTree>
    <p:extLst>
      <p:ext uri="{BB962C8B-B14F-4D97-AF65-F5344CB8AC3E}">
        <p14:creationId xmlns:p14="http://schemas.microsoft.com/office/powerpoint/2010/main" val="749681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611560" y="1772816"/>
            <a:ext cx="8352928" cy="2520280"/>
          </a:xfrm>
        </p:spPr>
        <p:txBody>
          <a:bodyPr>
            <a:normAutofit fontScale="90000"/>
          </a:bodyPr>
          <a:lstStyle/>
          <a:p>
            <a:r>
              <a:rPr lang="lt-LT" sz="2200" b="1" dirty="0" smtClean="0">
                <a:latin typeface="Times New Roman" panose="02020603050405020304" pitchFamily="18" charset="0"/>
                <a:cs typeface="Times New Roman" panose="02020603050405020304" pitchFamily="18" charset="0"/>
              </a:rPr>
              <a:t/>
            </a:r>
            <a:br>
              <a:rPr lang="lt-LT" sz="2200" b="1" dirty="0" smtClean="0">
                <a:latin typeface="Times New Roman" panose="02020603050405020304" pitchFamily="18" charset="0"/>
                <a:cs typeface="Times New Roman" panose="02020603050405020304" pitchFamily="18" charset="0"/>
              </a:rPr>
            </a:br>
            <a:r>
              <a:rPr lang="lt-LT" sz="2200" b="1" dirty="0">
                <a:latin typeface="Times New Roman" panose="02020603050405020304" pitchFamily="18" charset="0"/>
                <a:cs typeface="Times New Roman" panose="02020603050405020304" pitchFamily="18" charset="0"/>
              </a:rPr>
              <a:t/>
            </a:r>
            <a:br>
              <a:rPr lang="lt-LT" sz="2200" b="1" dirty="0">
                <a:latin typeface="Times New Roman" panose="02020603050405020304" pitchFamily="18" charset="0"/>
                <a:cs typeface="Times New Roman" panose="02020603050405020304" pitchFamily="18" charset="0"/>
              </a:rPr>
            </a:br>
            <a:r>
              <a:rPr lang="lt-LT" sz="2200" b="1" dirty="0" smtClean="0">
                <a:latin typeface="Times New Roman" panose="02020603050405020304" pitchFamily="18" charset="0"/>
                <a:cs typeface="Times New Roman" panose="02020603050405020304" pitchFamily="18" charset="0"/>
              </a:rPr>
              <a:t>Kaišiadorių Vaclovo Giržado progimnazija</a:t>
            </a:r>
            <a:br>
              <a:rPr lang="lt-LT" sz="2200" b="1" dirty="0" smtClean="0">
                <a:latin typeface="Times New Roman" panose="02020603050405020304" pitchFamily="18" charset="0"/>
                <a:cs typeface="Times New Roman" panose="02020603050405020304" pitchFamily="18" charset="0"/>
              </a:rPr>
            </a:br>
            <a:r>
              <a:rPr lang="lt-LT" sz="2200" b="1" dirty="0" smtClean="0">
                <a:latin typeface="Times New Roman" panose="02020603050405020304" pitchFamily="18" charset="0"/>
                <a:cs typeface="Times New Roman" panose="02020603050405020304" pitchFamily="18" charset="0"/>
              </a:rPr>
              <a:t> </a:t>
            </a:r>
            <a:r>
              <a:rPr lang="lt-LT" sz="2200" b="1" dirty="0">
                <a:latin typeface="Times New Roman" panose="02020603050405020304" pitchFamily="18" charset="0"/>
                <a:cs typeface="Times New Roman" panose="02020603050405020304" pitchFamily="18" charset="0"/>
              </a:rPr>
              <a:t/>
            </a:r>
            <a:br>
              <a:rPr lang="lt-LT" sz="2200" b="1" dirty="0">
                <a:latin typeface="Times New Roman" panose="02020603050405020304" pitchFamily="18" charset="0"/>
                <a:cs typeface="Times New Roman" panose="02020603050405020304" pitchFamily="18" charset="0"/>
              </a:rPr>
            </a:br>
            <a:r>
              <a:rPr lang="lt-LT" sz="2200" b="1" dirty="0" smtClean="0">
                <a:latin typeface="Times New Roman" panose="02020603050405020304" pitchFamily="18" charset="0"/>
                <a:cs typeface="Times New Roman" panose="02020603050405020304" pitchFamily="18" charset="0"/>
              </a:rPr>
              <a:t/>
            </a:r>
            <a:br>
              <a:rPr lang="lt-LT" sz="2200" b="1" dirty="0" smtClean="0">
                <a:latin typeface="Times New Roman" panose="02020603050405020304" pitchFamily="18" charset="0"/>
                <a:cs typeface="Times New Roman" panose="02020603050405020304" pitchFamily="18" charset="0"/>
              </a:rPr>
            </a:br>
            <a:r>
              <a:rPr lang="lt-LT" sz="2200" b="1" dirty="0" smtClean="0">
                <a:latin typeface="Times New Roman" panose="02020603050405020304" pitchFamily="18" charset="0"/>
                <a:cs typeface="Times New Roman" panose="02020603050405020304" pitchFamily="18" charset="0"/>
              </a:rPr>
              <a:t>Erika </a:t>
            </a:r>
            <a:r>
              <a:rPr lang="lt-LT" sz="2200" b="1" dirty="0" err="1" smtClean="0">
                <a:latin typeface="Times New Roman" panose="02020603050405020304" pitchFamily="18" charset="0"/>
                <a:cs typeface="Times New Roman" panose="02020603050405020304" pitchFamily="18" charset="0"/>
              </a:rPr>
              <a:t>Kriščiūnienė</a:t>
            </a:r>
            <a:r>
              <a:rPr lang="lt-LT" sz="2200" b="1" dirty="0">
                <a:latin typeface="Times New Roman" panose="02020603050405020304" pitchFamily="18" charset="0"/>
                <a:cs typeface="Times New Roman" panose="02020603050405020304" pitchFamily="18" charset="0"/>
              </a:rPr>
              <a:t/>
            </a:r>
            <a:br>
              <a:rPr lang="lt-LT" sz="2200" b="1" dirty="0">
                <a:latin typeface="Times New Roman" panose="02020603050405020304" pitchFamily="18" charset="0"/>
                <a:cs typeface="Times New Roman" panose="02020603050405020304" pitchFamily="18" charset="0"/>
              </a:rPr>
            </a:br>
            <a:r>
              <a:rPr lang="lt-LT" sz="1300" b="1" dirty="0" smtClean="0">
                <a:latin typeface="Times New Roman" panose="02020603050405020304" pitchFamily="18" charset="0"/>
                <a:cs typeface="Times New Roman" panose="02020603050405020304" pitchFamily="18" charset="0"/>
              </a:rPr>
              <a:t>logopedė</a:t>
            </a:r>
            <a:r>
              <a:rPr lang="lt-LT" sz="1300" b="1" dirty="0">
                <a:latin typeface="Times New Roman" panose="02020603050405020304" pitchFamily="18" charset="0"/>
                <a:cs typeface="Times New Roman" panose="02020603050405020304" pitchFamily="18" charset="0"/>
              </a:rPr>
              <a:t/>
            </a:r>
            <a:br>
              <a:rPr lang="lt-LT" sz="1300" b="1" dirty="0">
                <a:latin typeface="Times New Roman" panose="02020603050405020304" pitchFamily="18" charset="0"/>
                <a:cs typeface="Times New Roman" panose="02020603050405020304" pitchFamily="18" charset="0"/>
              </a:rPr>
            </a:br>
            <a:r>
              <a:rPr lang="lt-LT" sz="1300" b="1" dirty="0" smtClean="0">
                <a:latin typeface="Times New Roman" panose="02020603050405020304" pitchFamily="18" charset="0"/>
                <a:cs typeface="Times New Roman" panose="02020603050405020304" pitchFamily="18" charset="0"/>
              </a:rPr>
              <a:t>metodininkė</a:t>
            </a:r>
            <a:r>
              <a:rPr lang="lt-LT" sz="2200" b="1" dirty="0" smtClean="0">
                <a:latin typeface="Times New Roman" panose="02020603050405020304" pitchFamily="18" charset="0"/>
                <a:cs typeface="Times New Roman" panose="02020603050405020304" pitchFamily="18" charset="0"/>
              </a:rPr>
              <a:t/>
            </a:r>
            <a:br>
              <a:rPr lang="lt-LT" sz="2200" b="1" dirty="0" smtClean="0">
                <a:latin typeface="Times New Roman" panose="02020603050405020304" pitchFamily="18" charset="0"/>
                <a:cs typeface="Times New Roman" panose="02020603050405020304" pitchFamily="18" charset="0"/>
              </a:rPr>
            </a:br>
            <a:r>
              <a:rPr lang="lt-LT" sz="2200" b="1" dirty="0">
                <a:latin typeface="Times New Roman" panose="02020603050405020304" pitchFamily="18" charset="0"/>
                <a:cs typeface="Times New Roman" panose="02020603050405020304" pitchFamily="18" charset="0"/>
              </a:rPr>
              <a:t/>
            </a:r>
            <a:br>
              <a:rPr lang="lt-LT" sz="2200" b="1" dirty="0">
                <a:latin typeface="Times New Roman" panose="02020603050405020304" pitchFamily="18" charset="0"/>
                <a:cs typeface="Times New Roman" panose="02020603050405020304" pitchFamily="18" charset="0"/>
              </a:rPr>
            </a:br>
            <a:r>
              <a:rPr lang="lt-LT" sz="2200" b="1" dirty="0" smtClean="0">
                <a:latin typeface="Times New Roman" panose="02020603050405020304" pitchFamily="18" charset="0"/>
                <a:cs typeface="Times New Roman" panose="02020603050405020304" pitchFamily="18" charset="0"/>
              </a:rPr>
              <a:t>Metodinė priemonė ,,</a:t>
            </a:r>
            <a:r>
              <a:rPr lang="lt-LT" sz="2000" dirty="0"/>
              <a:t> </a:t>
            </a:r>
            <a:r>
              <a:rPr lang="lt-LT" sz="2000" b="1" dirty="0">
                <a:latin typeface="Times New Roman" panose="02020603050405020304" pitchFamily="18" charset="0"/>
                <a:cs typeface="Times New Roman" panose="02020603050405020304" pitchFamily="18" charset="0"/>
              </a:rPr>
              <a:t>ĮSIVERTINIMO  LAPAI  LOGOPEDINĖSE  PRATYBOSE</a:t>
            </a:r>
            <a:r>
              <a:rPr lang="lt-LT" sz="2200" b="1" dirty="0" smtClean="0">
                <a:latin typeface="Times New Roman" panose="02020603050405020304" pitchFamily="18" charset="0"/>
                <a:cs typeface="Times New Roman" panose="02020603050405020304" pitchFamily="18" charset="0"/>
              </a:rPr>
              <a:t>“</a:t>
            </a:r>
            <a:br>
              <a:rPr lang="lt-LT" sz="2200" b="1" dirty="0" smtClean="0">
                <a:latin typeface="Times New Roman" panose="02020603050405020304" pitchFamily="18" charset="0"/>
                <a:cs typeface="Times New Roman" panose="02020603050405020304" pitchFamily="18" charset="0"/>
              </a:rPr>
            </a:br>
            <a:r>
              <a:rPr lang="lt-LT" sz="1600" b="1" dirty="0" smtClean="0">
                <a:latin typeface="Times New Roman" panose="02020603050405020304" pitchFamily="18" charset="0"/>
                <a:cs typeface="Times New Roman" panose="02020603050405020304" pitchFamily="18" charset="0"/>
              </a:rPr>
              <a:t/>
            </a:r>
            <a:br>
              <a:rPr lang="lt-LT" sz="1600" b="1" dirty="0" smtClean="0">
                <a:latin typeface="Times New Roman" panose="02020603050405020304" pitchFamily="18" charset="0"/>
                <a:cs typeface="Times New Roman" panose="02020603050405020304" pitchFamily="18" charset="0"/>
              </a:rPr>
            </a:br>
            <a:r>
              <a:rPr lang="lt-LT" sz="1600" b="1" dirty="0">
                <a:latin typeface="Times New Roman" panose="02020603050405020304" pitchFamily="18" charset="0"/>
                <a:cs typeface="Times New Roman" panose="02020603050405020304" pitchFamily="18" charset="0"/>
              </a:rPr>
              <a:t/>
            </a:r>
            <a:br>
              <a:rPr lang="lt-LT" sz="1600" b="1" dirty="0">
                <a:latin typeface="Times New Roman" panose="02020603050405020304" pitchFamily="18" charset="0"/>
                <a:cs typeface="Times New Roman" panose="02020603050405020304" pitchFamily="18" charset="0"/>
              </a:rPr>
            </a:br>
            <a:r>
              <a:rPr lang="lt-LT" sz="1600" b="1" dirty="0" smtClean="0">
                <a:latin typeface="Times New Roman" panose="02020603050405020304" pitchFamily="18" charset="0"/>
                <a:cs typeface="Times New Roman" panose="02020603050405020304" pitchFamily="18" charset="0"/>
              </a:rPr>
              <a:t/>
            </a:r>
            <a:br>
              <a:rPr lang="lt-LT" sz="1600" b="1" dirty="0" smtClean="0">
                <a:latin typeface="Times New Roman" panose="02020603050405020304" pitchFamily="18" charset="0"/>
                <a:cs typeface="Times New Roman" panose="02020603050405020304" pitchFamily="18" charset="0"/>
              </a:rPr>
            </a:br>
            <a:r>
              <a:rPr lang="lt-LT" sz="1600" b="1" dirty="0">
                <a:latin typeface="Times New Roman" panose="02020603050405020304" pitchFamily="18" charset="0"/>
                <a:cs typeface="Times New Roman" panose="02020603050405020304" pitchFamily="18" charset="0"/>
              </a:rPr>
              <a:t/>
            </a:r>
            <a:br>
              <a:rPr lang="lt-LT" sz="1600" b="1" dirty="0">
                <a:latin typeface="Times New Roman" panose="02020603050405020304" pitchFamily="18" charset="0"/>
                <a:cs typeface="Times New Roman" panose="02020603050405020304" pitchFamily="18" charset="0"/>
              </a:rPr>
            </a:br>
            <a:r>
              <a:rPr lang="lt-LT" sz="1600" b="1" dirty="0" smtClean="0">
                <a:latin typeface="Times New Roman" panose="02020603050405020304" pitchFamily="18" charset="0"/>
                <a:cs typeface="Times New Roman" panose="02020603050405020304" pitchFamily="18" charset="0"/>
              </a:rPr>
              <a:t/>
            </a:r>
            <a:br>
              <a:rPr lang="lt-LT" sz="1600" b="1" dirty="0" smtClean="0">
                <a:latin typeface="Times New Roman" panose="02020603050405020304" pitchFamily="18" charset="0"/>
                <a:cs typeface="Times New Roman" panose="02020603050405020304" pitchFamily="18" charset="0"/>
              </a:rPr>
            </a:br>
            <a:endParaRPr lang="lt-LT" dirty="0"/>
          </a:p>
        </p:txBody>
      </p:sp>
      <p:sp>
        <p:nvSpPr>
          <p:cNvPr id="3" name="Antrinis pavadinimas 2"/>
          <p:cNvSpPr>
            <a:spLocks noGrp="1"/>
          </p:cNvSpPr>
          <p:nvPr>
            <p:ph type="subTitle" idx="1"/>
          </p:nvPr>
        </p:nvSpPr>
        <p:spPr>
          <a:xfrm>
            <a:off x="1371600" y="3886200"/>
            <a:ext cx="6400800" cy="1752600"/>
          </a:xfrm>
        </p:spPr>
        <p:txBody>
          <a:bodyPr>
            <a:normAutofit fontScale="77500" lnSpcReduction="20000"/>
          </a:bodyPr>
          <a:lstStyle/>
          <a:p>
            <a:endParaRPr lang="lt-LT" dirty="0" smtClean="0"/>
          </a:p>
          <a:p>
            <a:r>
              <a:rPr lang="lt-LT" sz="1200" dirty="0" smtClean="0">
                <a:solidFill>
                  <a:schemeClr val="tx1"/>
                </a:solidFill>
                <a:latin typeface="Times New Roman" panose="02020603050405020304" pitchFamily="18" charset="0"/>
                <a:cs typeface="Times New Roman" panose="02020603050405020304" pitchFamily="18" charset="0"/>
              </a:rPr>
              <a:t>SUDERINTA</a:t>
            </a:r>
          </a:p>
          <a:p>
            <a:r>
              <a:rPr lang="lt-LT" sz="1200" dirty="0" smtClean="0">
                <a:solidFill>
                  <a:schemeClr val="tx1"/>
                </a:solidFill>
                <a:latin typeface="Times New Roman" panose="02020603050405020304" pitchFamily="18" charset="0"/>
                <a:cs typeface="Times New Roman" panose="02020603050405020304" pitchFamily="18" charset="0"/>
              </a:rPr>
              <a:t>Kaišiadorių Vaclovo Giržado progimnazijos</a:t>
            </a:r>
          </a:p>
          <a:p>
            <a:r>
              <a:rPr lang="lt-LT" sz="1200" dirty="0" smtClean="0">
                <a:solidFill>
                  <a:schemeClr val="tx1"/>
                </a:solidFill>
                <a:latin typeface="Times New Roman" panose="02020603050405020304" pitchFamily="18" charset="0"/>
                <a:cs typeface="Times New Roman" panose="02020603050405020304" pitchFamily="18" charset="0"/>
              </a:rPr>
              <a:t>Mokytojų  metodinės tarybos</a:t>
            </a:r>
          </a:p>
          <a:p>
            <a:r>
              <a:rPr lang="lt-LT" sz="1200" dirty="0" smtClean="0">
                <a:solidFill>
                  <a:schemeClr val="tx1"/>
                </a:solidFill>
                <a:latin typeface="Times New Roman" panose="02020603050405020304" pitchFamily="18" charset="0"/>
                <a:cs typeface="Times New Roman" panose="02020603050405020304" pitchFamily="18" charset="0"/>
              </a:rPr>
              <a:t>2019-10- 23 posėdžio prot. Nr.5</a:t>
            </a:r>
          </a:p>
          <a:p>
            <a:endParaRPr lang="lt-LT" sz="1200" dirty="0">
              <a:solidFill>
                <a:schemeClr val="tx1"/>
              </a:solidFill>
              <a:latin typeface="Times New Roman" panose="02020603050405020304" pitchFamily="18" charset="0"/>
              <a:cs typeface="Times New Roman" panose="02020603050405020304" pitchFamily="18" charset="0"/>
            </a:endParaRPr>
          </a:p>
          <a:p>
            <a:endParaRPr lang="lt-LT" sz="1200" dirty="0" smtClean="0">
              <a:solidFill>
                <a:schemeClr val="tx1"/>
              </a:solidFill>
              <a:latin typeface="Times New Roman" panose="02020603050405020304" pitchFamily="18" charset="0"/>
              <a:cs typeface="Times New Roman" panose="02020603050405020304" pitchFamily="18" charset="0"/>
            </a:endParaRPr>
          </a:p>
          <a:p>
            <a:r>
              <a:rPr lang="lt-LT" sz="1200" dirty="0" smtClean="0">
                <a:solidFill>
                  <a:schemeClr val="tx1"/>
                </a:solidFill>
                <a:latin typeface="Times New Roman" panose="02020603050405020304" pitchFamily="18" charset="0"/>
                <a:cs typeface="Times New Roman" panose="02020603050405020304" pitchFamily="18" charset="0"/>
              </a:rPr>
              <a:t>Kaišiadorys</a:t>
            </a:r>
          </a:p>
          <a:p>
            <a:endParaRPr lang="lt-LT" sz="1200" dirty="0">
              <a:solidFill>
                <a:schemeClr val="tx1"/>
              </a:solidFill>
              <a:latin typeface="Times New Roman" panose="02020603050405020304" pitchFamily="18" charset="0"/>
              <a:cs typeface="Times New Roman" panose="02020603050405020304" pitchFamily="18" charset="0"/>
            </a:endParaRPr>
          </a:p>
          <a:p>
            <a:r>
              <a:rPr lang="lt-LT" sz="1200" dirty="0" smtClean="0">
                <a:solidFill>
                  <a:schemeClr val="tx1"/>
                </a:solidFill>
                <a:latin typeface="Times New Roman" panose="02020603050405020304" pitchFamily="18" charset="0"/>
                <a:cs typeface="Times New Roman" panose="02020603050405020304" pitchFamily="18" charset="0"/>
              </a:rPr>
              <a:t>2019</a:t>
            </a:r>
          </a:p>
        </p:txBody>
      </p:sp>
      <p:sp>
        <p:nvSpPr>
          <p:cNvPr id="4" name="Skaidrės numerio vietos rezervavimo ženklas 3"/>
          <p:cNvSpPr>
            <a:spLocks noGrp="1"/>
          </p:cNvSpPr>
          <p:nvPr>
            <p:ph type="sldNum" sz="quarter" idx="12"/>
          </p:nvPr>
        </p:nvSpPr>
        <p:spPr/>
        <p:txBody>
          <a:bodyPr/>
          <a:lstStyle/>
          <a:p>
            <a:fld id="{D85D6AF0-73AF-4235-9A8D-48FB370ABC9B}" type="slidenum">
              <a:rPr lang="lt-LT" smtClean="0"/>
              <a:pPr/>
              <a:t>2</a:t>
            </a:fld>
            <a:endParaRPr lang="lt-LT"/>
          </a:p>
        </p:txBody>
      </p:sp>
    </p:spTree>
    <p:extLst>
      <p:ext uri="{BB962C8B-B14F-4D97-AF65-F5344CB8AC3E}">
        <p14:creationId xmlns:p14="http://schemas.microsoft.com/office/powerpoint/2010/main" val="1580515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67544" y="332656"/>
            <a:ext cx="8229600" cy="1143000"/>
          </a:xfrm>
        </p:spPr>
        <p:txBody>
          <a:bodyPr>
            <a:normAutofit/>
          </a:bodyPr>
          <a:lstStyle/>
          <a:p>
            <a:r>
              <a:rPr lang="lt-LT" sz="2000" dirty="0" smtClean="0">
                <a:latin typeface="Times New Roman" panose="02020603050405020304" pitchFamily="18" charset="0"/>
                <a:cs typeface="Times New Roman" panose="02020603050405020304" pitchFamily="18" charset="0"/>
              </a:rPr>
              <a:t>Turinys</a:t>
            </a:r>
            <a:endParaRPr lang="lt-LT" sz="2000"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467544" y="1628800"/>
            <a:ext cx="8229600" cy="4525963"/>
          </a:xfrm>
        </p:spPr>
        <p:txBody>
          <a:bodyPr>
            <a:normAutofit/>
          </a:bodyPr>
          <a:lstStyle/>
          <a:p>
            <a:pPr marL="0" indent="0">
              <a:buNone/>
            </a:pPr>
            <a:r>
              <a:rPr lang="lt-LT" sz="1600" dirty="0" smtClean="0">
                <a:latin typeface="Times New Roman" panose="02020603050405020304" pitchFamily="18" charset="0"/>
                <a:cs typeface="Times New Roman" panose="02020603050405020304" pitchFamily="18" charset="0"/>
              </a:rPr>
              <a:t>1.   Titulinis lapas.................................................................................................</a:t>
            </a:r>
            <a:r>
              <a:rPr lang="lt-LT" sz="1600" dirty="0">
                <a:latin typeface="Times New Roman" panose="02020603050405020304" pitchFamily="18" charset="0"/>
                <a:cs typeface="Times New Roman" panose="02020603050405020304" pitchFamily="18" charset="0"/>
              </a:rPr>
              <a:t>1</a:t>
            </a:r>
            <a:r>
              <a:rPr lang="lt-LT" sz="1600" dirty="0" smtClean="0">
                <a:latin typeface="Times New Roman" panose="02020603050405020304" pitchFamily="18" charset="0"/>
                <a:cs typeface="Times New Roman" panose="02020603050405020304" pitchFamily="18" charset="0"/>
              </a:rPr>
              <a:t> skaidrė</a:t>
            </a:r>
          </a:p>
          <a:p>
            <a:pPr marL="0" indent="0">
              <a:buNone/>
            </a:pPr>
            <a:r>
              <a:rPr lang="lt-LT" sz="1600" dirty="0" smtClean="0">
                <a:latin typeface="Times New Roman" panose="02020603050405020304" pitchFamily="18" charset="0"/>
                <a:cs typeface="Times New Roman" panose="02020603050405020304" pitchFamily="18" charset="0"/>
              </a:rPr>
              <a:t>2.   Turinys............................................................................................................2 skaidrė</a:t>
            </a:r>
          </a:p>
          <a:p>
            <a:pPr marL="0" indent="0">
              <a:buNone/>
            </a:pPr>
            <a:r>
              <a:rPr lang="lt-LT" sz="1600" dirty="0" smtClean="0">
                <a:latin typeface="Times New Roman" panose="02020603050405020304" pitchFamily="18" charset="0"/>
                <a:cs typeface="Times New Roman" panose="02020603050405020304" pitchFamily="18" charset="0"/>
              </a:rPr>
              <a:t>3.   Įvadas..............................................................................................................3 skaidrė</a:t>
            </a:r>
          </a:p>
          <a:p>
            <a:pPr marL="0" indent="0">
              <a:buNone/>
            </a:pPr>
            <a:r>
              <a:rPr lang="lt-LT" sz="1600" dirty="0" smtClean="0">
                <a:latin typeface="Times New Roman" panose="02020603050405020304" pitchFamily="18" charset="0"/>
                <a:cs typeface="Times New Roman" panose="02020603050405020304" pitchFamily="18" charset="0"/>
              </a:rPr>
              <a:t>4.   Medžiagos dėstymas.......................................................................................4-15 skaidrės</a:t>
            </a:r>
          </a:p>
          <a:p>
            <a:pPr marL="0" indent="0">
              <a:buNone/>
            </a:pPr>
            <a:r>
              <a:rPr lang="lt-LT" sz="1600" dirty="0" smtClean="0">
                <a:latin typeface="Times New Roman" panose="02020603050405020304" pitchFamily="18" charset="0"/>
                <a:cs typeface="Times New Roman" panose="02020603050405020304" pitchFamily="18" charset="0"/>
              </a:rPr>
              <a:t>5.   Išvados............................................................................................................16 skaidrė</a:t>
            </a:r>
          </a:p>
          <a:p>
            <a:pPr marL="0" indent="0">
              <a:buNone/>
            </a:pPr>
            <a:r>
              <a:rPr lang="lt-LT" sz="1600" dirty="0" smtClean="0">
                <a:latin typeface="Times New Roman" panose="02020603050405020304" pitchFamily="18" charset="0"/>
                <a:cs typeface="Times New Roman" panose="02020603050405020304" pitchFamily="18" charset="0"/>
              </a:rPr>
              <a:t>6.   Šaltiniai...........................................................................................................18 skaidrė</a:t>
            </a:r>
          </a:p>
          <a:p>
            <a:pPr marL="0" indent="0">
              <a:buNone/>
            </a:pPr>
            <a:endParaRPr lang="lt-LT" sz="1600" dirty="0">
              <a:latin typeface="Times New Roman" panose="02020603050405020304" pitchFamily="18" charset="0"/>
              <a:cs typeface="Times New Roman" panose="02020603050405020304" pitchFamily="18" charset="0"/>
            </a:endParaRPr>
          </a:p>
          <a:p>
            <a:pPr marL="0" indent="0">
              <a:buNone/>
            </a:pPr>
            <a:endParaRPr lang="lt-LT" sz="1200" dirty="0" smtClean="0">
              <a:latin typeface="Times New Roman" panose="02020603050405020304" pitchFamily="18" charset="0"/>
              <a:cs typeface="Times New Roman" panose="02020603050405020304" pitchFamily="18" charset="0"/>
            </a:endParaRPr>
          </a:p>
          <a:p>
            <a:pPr marL="0" indent="0">
              <a:buNone/>
            </a:pPr>
            <a:endParaRPr lang="lt-LT" sz="1200" dirty="0">
              <a:latin typeface="Times New Roman" panose="02020603050405020304" pitchFamily="18" charset="0"/>
              <a:cs typeface="Times New Roman" panose="02020603050405020304" pitchFamily="18" charset="0"/>
            </a:endParaRPr>
          </a:p>
          <a:p>
            <a:pPr marL="0" indent="0">
              <a:buNone/>
            </a:pPr>
            <a:endParaRPr lang="lt-LT" sz="1200" dirty="0" smtClean="0">
              <a:latin typeface="Times New Roman" panose="02020603050405020304" pitchFamily="18" charset="0"/>
              <a:cs typeface="Times New Roman" panose="02020603050405020304" pitchFamily="18" charset="0"/>
            </a:endParaRPr>
          </a:p>
        </p:txBody>
      </p:sp>
      <p:sp>
        <p:nvSpPr>
          <p:cNvPr id="4" name="Skaidrės numerio vietos rezervavimo ženklas 3"/>
          <p:cNvSpPr>
            <a:spLocks noGrp="1"/>
          </p:cNvSpPr>
          <p:nvPr>
            <p:ph type="sldNum" sz="quarter" idx="12"/>
          </p:nvPr>
        </p:nvSpPr>
        <p:spPr/>
        <p:txBody>
          <a:bodyPr/>
          <a:lstStyle/>
          <a:p>
            <a:fld id="{D85D6AF0-73AF-4235-9A8D-48FB370ABC9B}" type="slidenum">
              <a:rPr lang="lt-LT" smtClean="0"/>
              <a:pPr/>
              <a:t>3</a:t>
            </a:fld>
            <a:endParaRPr lang="lt-LT"/>
          </a:p>
        </p:txBody>
      </p:sp>
    </p:spTree>
    <p:extLst>
      <p:ext uri="{BB962C8B-B14F-4D97-AF65-F5344CB8AC3E}">
        <p14:creationId xmlns:p14="http://schemas.microsoft.com/office/powerpoint/2010/main" val="2854562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r>
              <a:rPr lang="lt-LT" dirty="0" smtClean="0">
                <a:latin typeface="Times New Roman" panose="02020603050405020304" pitchFamily="18" charset="0"/>
                <a:cs typeface="Times New Roman" panose="02020603050405020304" pitchFamily="18" charset="0"/>
              </a:rPr>
              <a:t>Įvadas</a:t>
            </a:r>
            <a:r>
              <a:rPr lang="lt-LT" dirty="0" smtClean="0"/>
              <a:t/>
            </a:r>
            <a:br>
              <a:rPr lang="lt-LT" dirty="0" smtClean="0"/>
            </a:br>
            <a:endParaRPr lang="lt-LT" dirty="0"/>
          </a:p>
        </p:txBody>
      </p:sp>
      <p:sp>
        <p:nvSpPr>
          <p:cNvPr id="3" name="Turinio vietos rezervavimo ženklas 2"/>
          <p:cNvSpPr>
            <a:spLocks noGrp="1"/>
          </p:cNvSpPr>
          <p:nvPr>
            <p:ph idx="1"/>
          </p:nvPr>
        </p:nvSpPr>
        <p:spPr>
          <a:xfrm>
            <a:off x="439614" y="1556792"/>
            <a:ext cx="8452865" cy="4525963"/>
          </a:xfrm>
        </p:spPr>
        <p:txBody>
          <a:bodyPr>
            <a:normAutofit fontScale="70000" lnSpcReduction="20000"/>
          </a:bodyPr>
          <a:lstStyle/>
          <a:p>
            <a:pPr marL="0" indent="0">
              <a:buNone/>
            </a:pPr>
            <a:r>
              <a:rPr lang="lt-LT" sz="1200" dirty="0" smtClean="0">
                <a:latin typeface="Times New Roman" panose="02020603050405020304" pitchFamily="18" charset="0"/>
                <a:cs typeface="Times New Roman" panose="02020603050405020304" pitchFamily="18" charset="0"/>
              </a:rPr>
              <a:t> </a:t>
            </a:r>
            <a:endParaRPr lang="lt-LT" sz="1200" dirty="0"/>
          </a:p>
          <a:p>
            <a:pPr marL="0" indent="0" algn="just">
              <a:buNone/>
            </a:pPr>
            <a:r>
              <a:rPr lang="lt-LT" sz="2000" dirty="0" smtClean="0">
                <a:latin typeface="Times New Roman" panose="02020603050405020304" pitchFamily="18" charset="0"/>
                <a:cs typeface="Times New Roman" panose="02020603050405020304" pitchFamily="18" charset="0"/>
              </a:rPr>
              <a:t>Integruotoje </a:t>
            </a:r>
            <a:r>
              <a:rPr lang="lt-LT" sz="2000" dirty="0">
                <a:latin typeface="Times New Roman" panose="02020603050405020304" pitchFamily="18" charset="0"/>
                <a:cs typeface="Times New Roman" panose="02020603050405020304" pitchFamily="18" charset="0"/>
              </a:rPr>
              <a:t>aplinkoje būtinas visų ugdymo turinio elementų diferencijavimas ir individualizavimas, o lemiama reikšmė tenka vertinimui. Vertinimo informacijos kaupimas, analizavimas ir panaudojimas yra pagrindas diferencijavimui ir individualizavimui, o mokinių daroma pažanga leidžia įvertinti šių procesų veiksmingumą.</a:t>
            </a:r>
            <a:r>
              <a:rPr lang="lt-LT" sz="2000" dirty="0" smtClean="0">
                <a:latin typeface="Times New Roman" panose="02020603050405020304" pitchFamily="18" charset="0"/>
                <a:cs typeface="Times New Roman" panose="02020603050405020304" pitchFamily="18" charset="0"/>
              </a:rPr>
              <a:t>    </a:t>
            </a:r>
            <a:endParaRPr lang="lt-LT" sz="2000" dirty="0"/>
          </a:p>
          <a:p>
            <a:pPr algn="just"/>
            <a:endParaRPr lang="lt-LT" sz="2000" dirty="0"/>
          </a:p>
          <a:p>
            <a:pPr marL="0" indent="0" algn="just">
              <a:buNone/>
            </a:pPr>
            <a:r>
              <a:rPr lang="lt-LT" sz="2000" dirty="0">
                <a:latin typeface="Times New Roman" panose="02020603050405020304" pitchFamily="18" charset="0"/>
                <a:cs typeface="Times New Roman" panose="02020603050405020304" pitchFamily="18" charset="0"/>
              </a:rPr>
              <a:t>Vertinimo informacija turi padėti mokiniui atskleisti jo gebėjimus, sėkmės pojūtį ir sudaryti galimybę džiaugtis galėjimu ką nors atlikti, turi motyvuoti ir skatinti tolesnį </a:t>
            </a:r>
            <a:r>
              <a:rPr lang="lt-LT" sz="2000" dirty="0" smtClean="0">
                <a:latin typeface="Times New Roman" panose="02020603050405020304" pitchFamily="18" charset="0"/>
                <a:cs typeface="Times New Roman" panose="02020603050405020304" pitchFamily="18" charset="0"/>
              </a:rPr>
              <a:t>mokymąsi.</a:t>
            </a:r>
          </a:p>
          <a:p>
            <a:pPr marL="0" indent="0" algn="just">
              <a:buNone/>
            </a:pPr>
            <a:endParaRPr lang="lt-LT" sz="2000" dirty="0">
              <a:latin typeface="Times New Roman" panose="02020603050405020304" pitchFamily="18" charset="0"/>
              <a:cs typeface="Times New Roman" panose="02020603050405020304" pitchFamily="18" charset="0"/>
            </a:endParaRPr>
          </a:p>
          <a:p>
            <a:pPr marL="0" indent="0" algn="just">
              <a:buNone/>
            </a:pPr>
            <a:r>
              <a:rPr lang="lt-LT" sz="2000" b="1" dirty="0" smtClean="0">
                <a:latin typeface="Times New Roman" panose="02020603050405020304" pitchFamily="18" charset="0"/>
                <a:cs typeface="Times New Roman" panose="02020603050405020304" pitchFamily="18" charset="0"/>
              </a:rPr>
              <a:t>Metodinės priemonės tikslas </a:t>
            </a:r>
            <a:r>
              <a:rPr lang="lt-LT" sz="2000" dirty="0" smtClean="0">
                <a:latin typeface="Times New Roman" panose="02020603050405020304" pitchFamily="18" charset="0"/>
                <a:cs typeface="Times New Roman" panose="02020603050405020304" pitchFamily="18" charset="0"/>
              </a:rPr>
              <a:t>- pristatyti </a:t>
            </a:r>
            <a:r>
              <a:rPr lang="lt-LT" sz="2000" dirty="0">
                <a:latin typeface="Times New Roman" panose="02020603050405020304" pitchFamily="18" charset="0"/>
                <a:cs typeface="Times New Roman" panose="02020603050405020304" pitchFamily="18" charset="0"/>
              </a:rPr>
              <a:t>įsivertinimo lapus ir asmeninės pažangos stebėjimo formas specialiųjų poreikių mokiniams </a:t>
            </a:r>
            <a:r>
              <a:rPr lang="lt-LT" sz="2000" dirty="0" err="1">
                <a:latin typeface="Times New Roman" panose="02020603050405020304" pitchFamily="18" charset="0"/>
                <a:cs typeface="Times New Roman" panose="02020603050405020304" pitchFamily="18" charset="0"/>
              </a:rPr>
              <a:t>logopedinėse</a:t>
            </a:r>
            <a:r>
              <a:rPr lang="lt-LT" sz="2000" dirty="0">
                <a:latin typeface="Times New Roman" panose="02020603050405020304" pitchFamily="18" charset="0"/>
                <a:cs typeface="Times New Roman" panose="02020603050405020304" pitchFamily="18" charset="0"/>
              </a:rPr>
              <a:t> pratybose. </a:t>
            </a:r>
          </a:p>
          <a:p>
            <a:pPr marL="0" indent="0" algn="just">
              <a:buNone/>
            </a:pPr>
            <a:endParaRPr lang="lt-LT" sz="2000" dirty="0"/>
          </a:p>
          <a:p>
            <a:pPr marL="0" indent="0" algn="just">
              <a:buNone/>
            </a:pPr>
            <a:r>
              <a:rPr lang="lt-LT" sz="2000" dirty="0">
                <a:latin typeface="Times New Roman" panose="02020603050405020304" pitchFamily="18" charset="0"/>
                <a:cs typeface="Times New Roman" panose="02020603050405020304" pitchFamily="18" charset="0"/>
              </a:rPr>
              <a:t>Tai pagalba mokiniui pagal jo galimybes siekti kuo didesnės pažangos. </a:t>
            </a:r>
            <a:r>
              <a:rPr lang="lt-LT" sz="2000" dirty="0" smtClean="0">
                <a:latin typeface="Times New Roman" panose="02020603050405020304" pitchFamily="18" charset="0"/>
                <a:cs typeface="Times New Roman" panose="02020603050405020304" pitchFamily="18" charset="0"/>
              </a:rPr>
              <a:t>Jos </a:t>
            </a:r>
            <a:r>
              <a:rPr lang="lt-LT" sz="2000" dirty="0">
                <a:latin typeface="Times New Roman" panose="02020603050405020304" pitchFamily="18" charset="0"/>
                <a:cs typeface="Times New Roman" panose="02020603050405020304" pitchFamily="18" charset="0"/>
              </a:rPr>
              <a:t>siekiama daug dėmesio skiriant formuojamajam vertinimui - mokinių stebėjimui, sudarymui sąlygų jiems kalbėti </a:t>
            </a:r>
            <a:r>
              <a:rPr lang="lt-LT" sz="2000" dirty="0" smtClean="0">
                <a:latin typeface="Times New Roman" panose="02020603050405020304" pitchFamily="18" charset="0"/>
                <a:cs typeface="Times New Roman" panose="02020603050405020304" pitchFamily="18" charset="0"/>
              </a:rPr>
              <a:t>ir klausymui</a:t>
            </a:r>
            <a:r>
              <a:rPr lang="lt-LT" sz="2000" dirty="0">
                <a:latin typeface="Times New Roman" panose="02020603050405020304" pitchFamily="18" charset="0"/>
                <a:cs typeface="Times New Roman" panose="02020603050405020304" pitchFamily="18" charset="0"/>
              </a:rPr>
              <a:t>, ką jie kalba, mokinių darbų peržiūrėjimui ir aptarimui, klausimams ir mokinių </a:t>
            </a:r>
            <a:r>
              <a:rPr lang="lt-LT" sz="2000" dirty="0" smtClean="0">
                <a:latin typeface="Times New Roman" panose="02020603050405020304" pitchFamily="18" charset="0"/>
                <a:cs typeface="Times New Roman" panose="02020603050405020304" pitchFamily="18" charset="0"/>
              </a:rPr>
              <a:t>atsakymams. Tai </a:t>
            </a:r>
            <a:r>
              <a:rPr lang="lt-LT" sz="2000" dirty="0">
                <a:latin typeface="Times New Roman" panose="02020603050405020304" pitchFamily="18" charset="0"/>
                <a:cs typeface="Times New Roman" panose="02020603050405020304" pitchFamily="18" charset="0"/>
              </a:rPr>
              <a:t>padeda </a:t>
            </a:r>
            <a:r>
              <a:rPr lang="lt-LT" sz="2000" dirty="0" smtClean="0">
                <a:latin typeface="Times New Roman" panose="02020603050405020304" pitchFamily="18" charset="0"/>
                <a:cs typeface="Times New Roman" panose="02020603050405020304" pitchFamily="18" charset="0"/>
              </a:rPr>
              <a:t>švietimo pagalbos specialistui ir mokytojui </a:t>
            </a:r>
            <a:r>
              <a:rPr lang="lt-LT" sz="2000" dirty="0">
                <a:latin typeface="Times New Roman" panose="02020603050405020304" pitchFamily="18" charset="0"/>
                <a:cs typeface="Times New Roman" panose="02020603050405020304" pitchFamily="18" charset="0"/>
              </a:rPr>
              <a:t>pažinti mokinius, nustatyti jų interesus, individualius poreikius, gebėjimus, stipriąsias ir silpnąsias puses, </a:t>
            </a:r>
            <a:r>
              <a:rPr lang="lt-LT" sz="2000" dirty="0" smtClean="0">
                <a:latin typeface="Times New Roman" panose="02020603050405020304" pitchFamily="18" charset="0"/>
                <a:cs typeface="Times New Roman" panose="02020603050405020304" pitchFamily="18" charset="0"/>
              </a:rPr>
              <a:t>sudaro </a:t>
            </a:r>
            <a:r>
              <a:rPr lang="lt-LT" sz="2000" dirty="0">
                <a:latin typeface="Times New Roman" panose="02020603050405020304" pitchFamily="18" charset="0"/>
                <a:cs typeface="Times New Roman" panose="02020603050405020304" pitchFamily="18" charset="0"/>
              </a:rPr>
              <a:t>sąlygas mokinio ir mokytojo bendradarbiavimui.</a:t>
            </a:r>
          </a:p>
          <a:p>
            <a:pPr marL="0" indent="0" algn="just">
              <a:buNone/>
            </a:pPr>
            <a:endParaRPr lang="lt-LT" sz="2000" dirty="0" smtClean="0">
              <a:latin typeface="Times New Roman" panose="02020603050405020304" pitchFamily="18" charset="0"/>
              <a:cs typeface="Times New Roman" panose="02020603050405020304" pitchFamily="18" charset="0"/>
            </a:endParaRPr>
          </a:p>
          <a:p>
            <a:pPr marL="0" indent="0">
              <a:buNone/>
            </a:pPr>
            <a:endParaRPr lang="lt-LT" sz="1400" dirty="0">
              <a:latin typeface="Times New Roman" panose="02020603050405020304" pitchFamily="18" charset="0"/>
              <a:cs typeface="Times New Roman" panose="02020603050405020304" pitchFamily="18" charset="0"/>
            </a:endParaRPr>
          </a:p>
          <a:p>
            <a:pPr marL="0" indent="0">
              <a:buNone/>
            </a:pPr>
            <a:endParaRPr lang="lt-LT" sz="1200" dirty="0">
              <a:latin typeface="Times New Roman" panose="02020603050405020304" pitchFamily="18" charset="0"/>
              <a:cs typeface="Times New Roman" panose="02020603050405020304" pitchFamily="18" charset="0"/>
            </a:endParaRPr>
          </a:p>
          <a:p>
            <a:pPr marL="0" indent="0">
              <a:buNone/>
            </a:pPr>
            <a:endParaRPr lang="lt-LT" sz="1200" dirty="0">
              <a:latin typeface="Times New Roman" panose="02020603050405020304" pitchFamily="18" charset="0"/>
              <a:cs typeface="Times New Roman" panose="02020603050405020304" pitchFamily="18" charset="0"/>
            </a:endParaRPr>
          </a:p>
          <a:p>
            <a:pPr marL="0" indent="0">
              <a:buNone/>
            </a:pPr>
            <a:r>
              <a:rPr lang="lt-LT" sz="1200" dirty="0" smtClean="0">
                <a:latin typeface="Times New Roman" panose="02020603050405020304" pitchFamily="18" charset="0"/>
                <a:cs typeface="Times New Roman" panose="02020603050405020304" pitchFamily="18" charset="0"/>
              </a:rPr>
              <a:t>        </a:t>
            </a:r>
          </a:p>
        </p:txBody>
      </p:sp>
      <p:sp>
        <p:nvSpPr>
          <p:cNvPr id="4" name="Skaidrės numerio vietos rezervavimo ženklas 3"/>
          <p:cNvSpPr>
            <a:spLocks noGrp="1"/>
          </p:cNvSpPr>
          <p:nvPr>
            <p:ph type="sldNum" sz="quarter" idx="12"/>
          </p:nvPr>
        </p:nvSpPr>
        <p:spPr/>
        <p:txBody>
          <a:bodyPr/>
          <a:lstStyle/>
          <a:p>
            <a:fld id="{D85D6AF0-73AF-4235-9A8D-48FB370ABC9B}" type="slidenum">
              <a:rPr lang="lt-LT" smtClean="0"/>
              <a:pPr/>
              <a:t>4</a:t>
            </a:fld>
            <a:endParaRPr lang="lt-LT"/>
          </a:p>
        </p:txBody>
      </p:sp>
    </p:spTree>
    <p:extLst>
      <p:ext uri="{BB962C8B-B14F-4D97-AF65-F5344CB8AC3E}">
        <p14:creationId xmlns:p14="http://schemas.microsoft.com/office/powerpoint/2010/main" val="680666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kaidrės numerio vietos rezervavimo ženklas 4"/>
          <p:cNvSpPr>
            <a:spLocks noGrp="1"/>
          </p:cNvSpPr>
          <p:nvPr>
            <p:ph type="sldNum" sz="quarter" idx="12"/>
          </p:nvPr>
        </p:nvSpPr>
        <p:spPr/>
        <p:txBody>
          <a:bodyPr/>
          <a:lstStyle/>
          <a:p>
            <a:fld id="{D85D6AF0-73AF-4235-9A8D-48FB370ABC9B}" type="slidenum">
              <a:rPr lang="lt-LT" smtClean="0"/>
              <a:pPr/>
              <a:t>5</a:t>
            </a:fld>
            <a:endParaRPr lang="lt-LT"/>
          </a:p>
        </p:txBody>
      </p:sp>
      <p:graphicFrame>
        <p:nvGraphicFramePr>
          <p:cNvPr id="4" name="Turinio vietos rezervavimo ženklas 3"/>
          <p:cNvGraphicFramePr>
            <a:graphicFrameLocks noGrp="1"/>
          </p:cNvGraphicFramePr>
          <p:nvPr>
            <p:ph idx="4294967295"/>
            <p:extLst>
              <p:ext uri="{D42A27DB-BD31-4B8C-83A1-F6EECF244321}">
                <p14:modId xmlns:p14="http://schemas.microsoft.com/office/powerpoint/2010/main" val="1432771430"/>
              </p:ext>
            </p:extLst>
          </p:nvPr>
        </p:nvGraphicFramePr>
        <p:xfrm>
          <a:off x="914400" y="1268413"/>
          <a:ext cx="8229600" cy="4662126"/>
        </p:xfrm>
        <a:graphic>
          <a:graphicData uri="http://schemas.openxmlformats.org/drawingml/2006/table">
            <a:tbl>
              <a:tblPr firstRow="1" firstCol="1" bandRow="1">
                <a:tableStyleId>{5C22544A-7EE6-4342-B048-85BDC9FD1C3A}</a:tableStyleId>
              </a:tblPr>
              <a:tblGrid>
                <a:gridCol w="8229600">
                  <a:extLst>
                    <a:ext uri="{9D8B030D-6E8A-4147-A177-3AD203B41FA5}">
                      <a16:colId xmlns="" xmlns:a16="http://schemas.microsoft.com/office/drawing/2014/main" val="3680407091"/>
                    </a:ext>
                  </a:extLst>
                </a:gridCol>
              </a:tblGrid>
              <a:tr h="4662126">
                <a:tc>
                  <a:txBody>
                    <a:bodyPr/>
                    <a:lstStyle/>
                    <a:p>
                      <a:r>
                        <a:rPr lang="lt-LT" sz="1800" b="1" kern="1200" dirty="0" smtClean="0">
                          <a:solidFill>
                            <a:schemeClr val="lt1"/>
                          </a:solidFill>
                          <a:effectLst/>
                          <a:latin typeface="+mn-lt"/>
                          <a:ea typeface="+mn-ea"/>
                          <a:cs typeface="+mn-cs"/>
                        </a:rPr>
                        <a:t>MEDŽIAGOS DĖSTYMAS </a:t>
                      </a:r>
                    </a:p>
                    <a:p>
                      <a:r>
                        <a:rPr lang="lt-LT" sz="1800" b="1" kern="1200" dirty="0" smtClean="0">
                          <a:solidFill>
                            <a:schemeClr val="lt1"/>
                          </a:solidFill>
                          <a:effectLst/>
                          <a:latin typeface="+mn-lt"/>
                          <a:ea typeface="+mn-ea"/>
                          <a:cs typeface="+mn-cs"/>
                        </a:rPr>
                        <a:t> </a:t>
                      </a:r>
                    </a:p>
                    <a:p>
                      <a:r>
                        <a:rPr lang="lt-LT" sz="1800" b="1" kern="1200" dirty="0" smtClean="0">
                          <a:solidFill>
                            <a:schemeClr val="lt1"/>
                          </a:solidFill>
                          <a:effectLst/>
                          <a:latin typeface="+mn-lt"/>
                          <a:ea typeface="+mn-ea"/>
                          <a:cs typeface="+mn-cs"/>
                        </a:rPr>
                        <a:t>(skyriai arba dalys, kuriose mokytojas perteikia ugdymo patirtį, rekomenduojamą medžiagą mokymui ir mokymuisi ir t.t.)</a:t>
                      </a:r>
                    </a:p>
                    <a:p>
                      <a:r>
                        <a:rPr lang="lt-LT" sz="1800" b="1" kern="1200" dirty="0" smtClean="0">
                          <a:solidFill>
                            <a:schemeClr val="lt1"/>
                          </a:solidFill>
                          <a:effectLst/>
                          <a:latin typeface="+mn-lt"/>
                          <a:ea typeface="+mn-ea"/>
                          <a:cs typeface="+mn-cs"/>
                        </a:rPr>
                        <a:t> </a:t>
                      </a:r>
                    </a:p>
                    <a:p>
                      <a:r>
                        <a:rPr lang="lt-LT" sz="1800" b="1" kern="1200" dirty="0" smtClean="0">
                          <a:solidFill>
                            <a:schemeClr val="lt1"/>
                          </a:solidFill>
                          <a:effectLst/>
                          <a:latin typeface="+mn-lt"/>
                          <a:ea typeface="+mn-ea"/>
                          <a:cs typeface="+mn-cs"/>
                        </a:rPr>
                        <a:t>Priemonėje pateikiami įsivertinimo lapai (mokymosi pasiekimų ir asmeninės pažangos stebėjimo formos), jų pildymo pavyzdžiai, įsivertinimo kriterijai </a:t>
                      </a:r>
                      <a:r>
                        <a:rPr lang="lt-LT" sz="1800" b="1" kern="1200" dirty="0" err="1" smtClean="0">
                          <a:solidFill>
                            <a:schemeClr val="lt1"/>
                          </a:solidFill>
                          <a:effectLst/>
                          <a:latin typeface="+mn-lt"/>
                          <a:ea typeface="+mn-ea"/>
                          <a:cs typeface="+mn-cs"/>
                        </a:rPr>
                        <a:t>logopedinėse</a:t>
                      </a:r>
                      <a:r>
                        <a:rPr lang="lt-LT" sz="1800" b="1" kern="1200" dirty="0" smtClean="0">
                          <a:solidFill>
                            <a:schemeClr val="lt1"/>
                          </a:solidFill>
                          <a:effectLst/>
                          <a:latin typeface="+mn-lt"/>
                          <a:ea typeface="+mn-ea"/>
                          <a:cs typeface="+mn-cs"/>
                        </a:rPr>
                        <a:t> pratybose. Ugdytiniai – pradinių klasių mokiniai.</a:t>
                      </a:r>
                    </a:p>
                    <a:p>
                      <a:r>
                        <a:rPr lang="lt-LT" sz="1800" b="1" kern="1200" dirty="0" smtClean="0">
                          <a:solidFill>
                            <a:schemeClr val="lt1"/>
                          </a:solidFill>
                          <a:effectLst/>
                          <a:latin typeface="+mn-lt"/>
                          <a:ea typeface="+mn-ea"/>
                          <a:cs typeface="+mn-cs"/>
                        </a:rPr>
                        <a:t>Įsivertinimo lapuose pateikti įsivertinimo kriterijai:</a:t>
                      </a:r>
                    </a:p>
                    <a:p>
                      <a:r>
                        <a:rPr lang="lt-LT" sz="1800" b="1" kern="1200" dirty="0" smtClean="0">
                          <a:solidFill>
                            <a:schemeClr val="lt1"/>
                          </a:solidFill>
                          <a:effectLst/>
                          <a:latin typeface="+mn-lt"/>
                          <a:ea typeface="+mn-ea"/>
                          <a:cs typeface="+mn-cs"/>
                        </a:rPr>
                        <a:t>1.Girdžiu (garsų skyrimas klausa).</a:t>
                      </a:r>
                    </a:p>
                    <a:p>
                      <a:r>
                        <a:rPr lang="lt-LT" sz="1800" b="1" kern="1200" dirty="0" smtClean="0">
                          <a:solidFill>
                            <a:schemeClr val="lt1"/>
                          </a:solidFill>
                          <a:effectLst/>
                          <a:latin typeface="+mn-lt"/>
                          <a:ea typeface="+mn-ea"/>
                          <a:cs typeface="+mn-cs"/>
                        </a:rPr>
                        <a:t>2.Įvardinu (garsų tarimas).</a:t>
                      </a:r>
                    </a:p>
                    <a:p>
                      <a:r>
                        <a:rPr lang="lt-LT" sz="1800" b="1" kern="1200" dirty="0" smtClean="0">
                          <a:solidFill>
                            <a:schemeClr val="lt1"/>
                          </a:solidFill>
                          <a:effectLst/>
                          <a:latin typeface="+mn-lt"/>
                          <a:ea typeface="+mn-ea"/>
                          <a:cs typeface="+mn-cs"/>
                        </a:rPr>
                        <a:t>3.Randu garso vietą (garsinė analizė ir sintezė).</a:t>
                      </a:r>
                    </a:p>
                    <a:p>
                      <a:r>
                        <a:rPr lang="lt-LT" sz="1800" b="1" kern="1200" dirty="0" smtClean="0">
                          <a:solidFill>
                            <a:schemeClr val="lt1"/>
                          </a:solidFill>
                          <a:effectLst/>
                          <a:latin typeface="+mn-lt"/>
                          <a:ea typeface="+mn-ea"/>
                          <a:cs typeface="+mn-cs"/>
                        </a:rPr>
                        <a:t>4.Skaitau ir rašau (rašymas, skaitymas, teksto suvokimas).</a:t>
                      </a:r>
                    </a:p>
                    <a:p>
                      <a:r>
                        <a:rPr lang="lt-LT" sz="1800" b="1" kern="1200" dirty="0" smtClean="0">
                          <a:solidFill>
                            <a:schemeClr val="lt1"/>
                          </a:solidFill>
                          <a:effectLst/>
                          <a:latin typeface="+mn-lt"/>
                          <a:ea typeface="+mn-ea"/>
                          <a:cs typeface="+mn-cs"/>
                        </a:rPr>
                        <a:t>5.Skiriu garsą ir raidę ( regimasis ir girdimasis suvokimas, žinių įtvirtinimas).</a:t>
                      </a:r>
                    </a:p>
                    <a:p>
                      <a:pPr algn="just">
                        <a:lnSpc>
                          <a:spcPct val="107000"/>
                        </a:lnSpc>
                        <a:spcAft>
                          <a:spcPts val="0"/>
                        </a:spcAft>
                      </a:pPr>
                      <a:endParaRPr lang="lt-LT" sz="1200" b="0" dirty="0">
                        <a:solidFill>
                          <a:schemeClr val="tx1"/>
                        </a:solidFill>
                        <a:effectLst/>
                        <a:latin typeface="Times New Roman" pitchFamily="18" charset="0"/>
                        <a:ea typeface="Times New Roman" panose="02020603050405020304" pitchFamily="18" charset="0"/>
                        <a:cs typeface="Times New Roman" pitchFamily="18" charset="0"/>
                      </a:endParaRPr>
                    </a:p>
                  </a:txBody>
                  <a:tcPr marL="67235" marR="67235" marT="0" marB="0">
                    <a:noFill/>
                  </a:tcPr>
                </a:tc>
                <a:extLst>
                  <a:ext uri="{0D108BD9-81ED-4DB2-BD59-A6C34878D82A}">
                    <a16:rowId xmlns="" xmlns:a16="http://schemas.microsoft.com/office/drawing/2014/main" val="599046501"/>
                  </a:ext>
                </a:extLst>
              </a:tr>
            </a:tbl>
          </a:graphicData>
        </a:graphic>
      </p:graphicFrame>
      <p:sp>
        <p:nvSpPr>
          <p:cNvPr id="3" name="Stačiakampis 2"/>
          <p:cNvSpPr/>
          <p:nvPr/>
        </p:nvSpPr>
        <p:spPr>
          <a:xfrm>
            <a:off x="611560" y="692696"/>
            <a:ext cx="7942717" cy="4985980"/>
          </a:xfrm>
          <a:prstGeom prst="rect">
            <a:avLst/>
          </a:prstGeom>
        </p:spPr>
        <p:txBody>
          <a:bodyPr wrap="square">
            <a:spAutoFit/>
          </a:bodyPr>
          <a:lstStyle/>
          <a:p>
            <a:r>
              <a:rPr lang="lt-LT" sz="1400" b="1" dirty="0" smtClean="0">
                <a:latin typeface="Times New Roman" panose="02020603050405020304" pitchFamily="18" charset="0"/>
                <a:cs typeface="Times New Roman" panose="02020603050405020304" pitchFamily="18" charset="0"/>
              </a:rPr>
              <a:t>                                           </a:t>
            </a:r>
          </a:p>
          <a:p>
            <a:endParaRPr lang="lt-LT" sz="1400" b="1" dirty="0">
              <a:latin typeface="Times New Roman" panose="02020603050405020304" pitchFamily="18" charset="0"/>
              <a:cs typeface="Times New Roman" panose="02020603050405020304" pitchFamily="18" charset="0"/>
            </a:endParaRPr>
          </a:p>
          <a:p>
            <a:endParaRPr lang="lt-LT" sz="1400" b="1" dirty="0" smtClean="0">
              <a:latin typeface="Times New Roman" panose="02020603050405020304" pitchFamily="18" charset="0"/>
              <a:cs typeface="Times New Roman" panose="02020603050405020304" pitchFamily="18" charset="0"/>
            </a:endParaRPr>
          </a:p>
          <a:p>
            <a:endParaRPr lang="lt-LT" sz="1400" b="1" dirty="0">
              <a:latin typeface="Times New Roman" panose="02020603050405020304" pitchFamily="18" charset="0"/>
              <a:cs typeface="Times New Roman" panose="02020603050405020304" pitchFamily="18" charset="0"/>
            </a:endParaRPr>
          </a:p>
          <a:p>
            <a:r>
              <a:rPr lang="lt-LT" sz="1400" b="1" dirty="0" smtClean="0">
                <a:latin typeface="Times New Roman" panose="02020603050405020304" pitchFamily="18" charset="0"/>
                <a:cs typeface="Times New Roman" panose="02020603050405020304" pitchFamily="18" charset="0"/>
              </a:rPr>
              <a:t>		</a:t>
            </a:r>
            <a:r>
              <a:rPr lang="lt-LT" b="1" dirty="0" smtClean="0">
                <a:latin typeface="Times New Roman" panose="02020603050405020304" pitchFamily="18" charset="0"/>
                <a:cs typeface="Times New Roman" panose="02020603050405020304" pitchFamily="18" charset="0"/>
              </a:rPr>
              <a:t>MEDŽIAGOS DĖSTYMAS</a:t>
            </a:r>
          </a:p>
          <a:p>
            <a:endParaRPr lang="lt-LT" sz="1400" dirty="0">
              <a:latin typeface="Times New Roman" panose="02020603050405020304" pitchFamily="18" charset="0"/>
              <a:cs typeface="Times New Roman" panose="02020603050405020304" pitchFamily="18" charset="0"/>
            </a:endParaRPr>
          </a:p>
          <a:p>
            <a:endParaRPr lang="lt-LT" sz="1400" dirty="0">
              <a:latin typeface="Times New Roman" panose="02020603050405020304" pitchFamily="18" charset="0"/>
              <a:cs typeface="Times New Roman" panose="02020603050405020304" pitchFamily="18" charset="0"/>
            </a:endParaRPr>
          </a:p>
          <a:p>
            <a:r>
              <a:rPr lang="lt-LT" dirty="0">
                <a:latin typeface="Times New Roman" panose="02020603050405020304" pitchFamily="18" charset="0"/>
                <a:cs typeface="Times New Roman" panose="02020603050405020304" pitchFamily="18" charset="0"/>
              </a:rPr>
              <a:t>Priemonėje pateikiami įsivertinimo lapai (mokymosi pasiekimų ir asmeninės pažangos stebėjimo formos), jų pildymo pavyzdžiai, įsivertinimo kriterijai </a:t>
            </a:r>
            <a:r>
              <a:rPr lang="lt-LT" dirty="0" err="1">
                <a:latin typeface="Times New Roman" panose="02020603050405020304" pitchFamily="18" charset="0"/>
                <a:cs typeface="Times New Roman" panose="02020603050405020304" pitchFamily="18" charset="0"/>
              </a:rPr>
              <a:t>logopedinėse</a:t>
            </a:r>
            <a:r>
              <a:rPr lang="lt-LT" dirty="0">
                <a:latin typeface="Times New Roman" panose="02020603050405020304" pitchFamily="18" charset="0"/>
                <a:cs typeface="Times New Roman" panose="02020603050405020304" pitchFamily="18" charset="0"/>
              </a:rPr>
              <a:t> pratybose. Ugdytiniai – pradinių klasių mokiniai.</a:t>
            </a:r>
          </a:p>
          <a:p>
            <a:endParaRPr lang="lt-LT" dirty="0" smtClean="0">
              <a:latin typeface="Times New Roman" panose="02020603050405020304" pitchFamily="18" charset="0"/>
              <a:cs typeface="Times New Roman" panose="02020603050405020304" pitchFamily="18" charset="0"/>
            </a:endParaRPr>
          </a:p>
          <a:p>
            <a:r>
              <a:rPr lang="lt-LT" dirty="0" smtClean="0">
                <a:latin typeface="Times New Roman" panose="02020603050405020304" pitchFamily="18" charset="0"/>
                <a:cs typeface="Times New Roman" panose="02020603050405020304" pitchFamily="18" charset="0"/>
              </a:rPr>
              <a:t>Įsivertinimo </a:t>
            </a:r>
            <a:r>
              <a:rPr lang="lt-LT" dirty="0">
                <a:latin typeface="Times New Roman" panose="02020603050405020304" pitchFamily="18" charset="0"/>
                <a:cs typeface="Times New Roman" panose="02020603050405020304" pitchFamily="18" charset="0"/>
              </a:rPr>
              <a:t>lapuose pateikti įsivertinimo kriterijai:</a:t>
            </a:r>
          </a:p>
          <a:p>
            <a:r>
              <a:rPr lang="lt-LT" dirty="0">
                <a:latin typeface="Times New Roman" panose="02020603050405020304" pitchFamily="18" charset="0"/>
                <a:cs typeface="Times New Roman" panose="02020603050405020304" pitchFamily="18" charset="0"/>
              </a:rPr>
              <a:t>1.Girdžiu (garsų skyrimas klausa).</a:t>
            </a:r>
          </a:p>
          <a:p>
            <a:r>
              <a:rPr lang="lt-LT" dirty="0">
                <a:latin typeface="Times New Roman" panose="02020603050405020304" pitchFamily="18" charset="0"/>
                <a:cs typeface="Times New Roman" panose="02020603050405020304" pitchFamily="18" charset="0"/>
              </a:rPr>
              <a:t>2.Įvardinu (garsų tarimas).</a:t>
            </a:r>
          </a:p>
          <a:p>
            <a:r>
              <a:rPr lang="lt-LT" dirty="0">
                <a:latin typeface="Times New Roman" panose="02020603050405020304" pitchFamily="18" charset="0"/>
                <a:cs typeface="Times New Roman" panose="02020603050405020304" pitchFamily="18" charset="0"/>
              </a:rPr>
              <a:t>3.Randu garso vietą (garsinė analizė ir sintezė).</a:t>
            </a:r>
          </a:p>
          <a:p>
            <a:r>
              <a:rPr lang="lt-LT" dirty="0">
                <a:latin typeface="Times New Roman" panose="02020603050405020304" pitchFamily="18" charset="0"/>
                <a:cs typeface="Times New Roman" panose="02020603050405020304" pitchFamily="18" charset="0"/>
              </a:rPr>
              <a:t>4.Skaitau ir rašau (rašymas, skaitymas, teksto suvokimas).</a:t>
            </a:r>
          </a:p>
          <a:p>
            <a:r>
              <a:rPr lang="lt-LT" dirty="0">
                <a:latin typeface="Times New Roman" panose="02020603050405020304" pitchFamily="18" charset="0"/>
                <a:cs typeface="Times New Roman" panose="02020603050405020304" pitchFamily="18" charset="0"/>
              </a:rPr>
              <a:t>5.Skiriu garsą ir raidę ( regimasis ir girdimasis suvokimas, žinių įtvirtinimas</a:t>
            </a:r>
            <a:r>
              <a:rPr lang="lt-LT" dirty="0" smtClean="0">
                <a:latin typeface="Times New Roman" panose="02020603050405020304" pitchFamily="18" charset="0"/>
                <a:cs typeface="Times New Roman" panose="02020603050405020304" pitchFamily="18" charset="0"/>
              </a:rPr>
              <a:t>).</a:t>
            </a:r>
          </a:p>
          <a:p>
            <a:endParaRPr lang="lt-LT" dirty="0">
              <a:latin typeface="Times New Roman" panose="02020603050405020304" pitchFamily="18" charset="0"/>
              <a:cs typeface="Times New Roman" panose="02020603050405020304" pitchFamily="18" charset="0"/>
            </a:endParaRPr>
          </a:p>
          <a:p>
            <a:endParaRPr lang="lt-LT"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3138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numerio vietos rezervavimo ženklas 1"/>
          <p:cNvSpPr>
            <a:spLocks noGrp="1"/>
          </p:cNvSpPr>
          <p:nvPr>
            <p:ph type="sldNum" sz="quarter" idx="12"/>
          </p:nvPr>
        </p:nvSpPr>
        <p:spPr/>
        <p:txBody>
          <a:bodyPr/>
          <a:lstStyle/>
          <a:p>
            <a:fld id="{D85D6AF0-73AF-4235-9A8D-48FB370ABC9B}" type="slidenum">
              <a:rPr lang="lt-LT" smtClean="0"/>
              <a:pPr/>
              <a:t>6</a:t>
            </a:fld>
            <a:endParaRPr lang="lt-LT"/>
          </a:p>
        </p:txBody>
      </p:sp>
      <p:sp>
        <p:nvSpPr>
          <p:cNvPr id="3" name="Stačiakampis 2"/>
          <p:cNvSpPr/>
          <p:nvPr/>
        </p:nvSpPr>
        <p:spPr>
          <a:xfrm>
            <a:off x="971600" y="1124744"/>
            <a:ext cx="7848872" cy="3354765"/>
          </a:xfrm>
          <a:prstGeom prst="rect">
            <a:avLst/>
          </a:prstGeom>
        </p:spPr>
        <p:txBody>
          <a:bodyPr wrap="square">
            <a:spAutoFit/>
          </a:bodyPr>
          <a:lstStyle/>
          <a:p>
            <a:r>
              <a:rPr lang="lt-LT" b="1" dirty="0">
                <a:latin typeface="Times New Roman" panose="02020603050405020304" pitchFamily="18" charset="0"/>
                <a:cs typeface="Times New Roman" panose="02020603050405020304" pitchFamily="18" charset="0"/>
              </a:rPr>
              <a:t>ĮSIVERTINIMO LAPAI.</a:t>
            </a:r>
          </a:p>
          <a:p>
            <a:endParaRPr lang="lt-LT" dirty="0">
              <a:latin typeface="Times New Roman" panose="02020603050405020304" pitchFamily="18" charset="0"/>
              <a:cs typeface="Times New Roman" panose="02020603050405020304" pitchFamily="18" charset="0"/>
            </a:endParaRPr>
          </a:p>
          <a:p>
            <a:r>
              <a:rPr lang="lt-LT" b="1" dirty="0" smtClean="0">
                <a:latin typeface="Times New Roman" panose="02020603050405020304" pitchFamily="18" charset="0"/>
                <a:cs typeface="Times New Roman" panose="02020603050405020304" pitchFamily="18" charset="0"/>
              </a:rPr>
              <a:t>Logopedas:</a:t>
            </a:r>
          </a:p>
          <a:p>
            <a:endParaRPr lang="lt-LT" b="1" dirty="0">
              <a:latin typeface="Times New Roman" panose="02020603050405020304" pitchFamily="18" charset="0"/>
              <a:cs typeface="Times New Roman" panose="02020603050405020304" pitchFamily="18" charset="0"/>
            </a:endParaRPr>
          </a:p>
          <a:p>
            <a:pPr algn="just"/>
            <a:r>
              <a:rPr lang="lt-LT" dirty="0">
                <a:latin typeface="Times New Roman" panose="02020603050405020304" pitchFamily="18" charset="0"/>
                <a:cs typeface="Times New Roman" panose="02020603050405020304" pitchFamily="18" charset="0"/>
              </a:rPr>
              <a:t>1.Paruošia įsivertinimo lapą pagal mokinio supratimą ir gebėjimą jį užpildyti.</a:t>
            </a:r>
          </a:p>
          <a:p>
            <a:pPr algn="just"/>
            <a:r>
              <a:rPr lang="lt-LT" dirty="0">
                <a:latin typeface="Times New Roman" panose="02020603050405020304" pitchFamily="18" charset="0"/>
                <a:cs typeface="Times New Roman" panose="02020603050405020304" pitchFamily="18" charset="0"/>
              </a:rPr>
              <a:t>2.Parenka ir su mokiniu aptaria įsivertinimo kriterijus (jie atitinka </a:t>
            </a:r>
            <a:r>
              <a:rPr lang="lt-LT" dirty="0" err="1">
                <a:latin typeface="Times New Roman" panose="02020603050405020304" pitchFamily="18" charset="0"/>
                <a:cs typeface="Times New Roman" panose="02020603050405020304" pitchFamily="18" charset="0"/>
              </a:rPr>
              <a:t>logopedinių</a:t>
            </a:r>
            <a:r>
              <a:rPr lang="lt-LT" dirty="0">
                <a:latin typeface="Times New Roman" panose="02020603050405020304" pitchFamily="18" charset="0"/>
                <a:cs typeface="Times New Roman" panose="02020603050405020304" pitchFamily="18" charset="0"/>
              </a:rPr>
              <a:t> pratybų dalis: girdžiu, įvardinu, randu garso vietą, skaitau ir rašau, skiriu garsą ir raidę).</a:t>
            </a:r>
          </a:p>
          <a:p>
            <a:pPr algn="just"/>
            <a:r>
              <a:rPr lang="lt-LT" dirty="0">
                <a:latin typeface="Times New Roman" panose="02020603050405020304" pitchFamily="18" charset="0"/>
                <a:cs typeface="Times New Roman" panose="02020603050405020304" pitchFamily="18" charset="0"/>
              </a:rPr>
              <a:t>3.Paaiškina pateiktus įsivertinimo instrumentus (išdalina juosteles su veidukais): 3 veidukai → viską atlikau teisingai, 2 veidukai  → suklydau, bet pastebėjau ir pats išsitaisiau, 1 veidukas →  užduotį atlikau su logopedės pagalba.</a:t>
            </a:r>
          </a:p>
          <a:p>
            <a:endParaRPr lang="lt-LT"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2680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p>
            <a:fld id="{D85D6AF0-73AF-4235-9A8D-48FB370ABC9B}" type="slidenum">
              <a:rPr lang="lt-LT" smtClean="0"/>
              <a:pPr/>
              <a:t>7</a:t>
            </a:fld>
            <a:endParaRPr lang="lt-LT"/>
          </a:p>
        </p:txBody>
      </p:sp>
      <p:sp>
        <p:nvSpPr>
          <p:cNvPr id="5" name="Stačiakampis 4"/>
          <p:cNvSpPr/>
          <p:nvPr/>
        </p:nvSpPr>
        <p:spPr>
          <a:xfrm>
            <a:off x="827584" y="474345"/>
            <a:ext cx="7488832" cy="4524315"/>
          </a:xfrm>
          <a:prstGeom prst="rect">
            <a:avLst/>
          </a:prstGeom>
        </p:spPr>
        <p:txBody>
          <a:bodyPr wrap="square">
            <a:spAutoFit/>
          </a:bodyPr>
          <a:lstStyle/>
          <a:p>
            <a:endParaRPr lang="lt-LT" dirty="0" smtClean="0">
              <a:latin typeface="Times New Roman" panose="02020603050405020304" pitchFamily="18" charset="0"/>
              <a:cs typeface="Times New Roman" panose="02020603050405020304" pitchFamily="18" charset="0"/>
            </a:endParaRPr>
          </a:p>
          <a:p>
            <a:endParaRPr lang="lt-LT" dirty="0">
              <a:latin typeface="Times New Roman" panose="02020603050405020304" pitchFamily="18" charset="0"/>
              <a:cs typeface="Times New Roman" panose="02020603050405020304" pitchFamily="18" charset="0"/>
            </a:endParaRPr>
          </a:p>
          <a:p>
            <a:r>
              <a:rPr lang="lt-LT" b="1" dirty="0" smtClean="0">
                <a:latin typeface="Times New Roman" panose="02020603050405020304" pitchFamily="18" charset="0"/>
                <a:cs typeface="Times New Roman" panose="02020603050405020304" pitchFamily="18" charset="0"/>
              </a:rPr>
              <a:t>Mokinys:</a:t>
            </a:r>
          </a:p>
          <a:p>
            <a:endParaRPr lang="lt-LT" dirty="0">
              <a:latin typeface="Times New Roman" panose="02020603050405020304" pitchFamily="18" charset="0"/>
              <a:cs typeface="Times New Roman" panose="02020603050405020304" pitchFamily="18" charset="0"/>
            </a:endParaRPr>
          </a:p>
          <a:p>
            <a:pPr algn="just"/>
            <a:r>
              <a:rPr lang="lt-LT" dirty="0">
                <a:latin typeface="Times New Roman" panose="02020603050405020304" pitchFamily="18" charset="0"/>
                <a:cs typeface="Times New Roman" panose="02020603050405020304" pitchFamily="18" charset="0"/>
              </a:rPr>
              <a:t>1.Po kiekvienos pratybų dalies mokinys nuspalvina veidukus pagal įsivertinimo kriterijus.</a:t>
            </a:r>
          </a:p>
          <a:p>
            <a:pPr algn="just"/>
            <a:r>
              <a:rPr lang="lt-LT" dirty="0">
                <a:latin typeface="Times New Roman" panose="02020603050405020304" pitchFamily="18" charset="0"/>
                <a:cs typeface="Times New Roman" panose="02020603050405020304" pitchFamily="18" charset="0"/>
              </a:rPr>
              <a:t>2.Pratybų gale suskaičiuoja veidukus ir parašo jų skaičių.</a:t>
            </a:r>
          </a:p>
          <a:p>
            <a:pPr algn="just"/>
            <a:r>
              <a:rPr lang="lt-LT" dirty="0">
                <a:latin typeface="Times New Roman" panose="02020603050405020304" pitchFamily="18" charset="0"/>
                <a:cs typeface="Times New Roman" panose="02020603050405020304" pitchFamily="18" charset="0"/>
              </a:rPr>
              <a:t>3.Pagal gautą veidukų skaičių apibraukia ir nuspalvina asmeninę mokymosi sėkmę žymintį laukelį (14-15 veidukų → „Moku“, 10-13 veidukų → „Noriu išmokti“, 1-9 veidukai → „Galiu išmokti“). </a:t>
            </a:r>
          </a:p>
          <a:p>
            <a:pPr algn="just"/>
            <a:r>
              <a:rPr lang="lt-LT" dirty="0">
                <a:latin typeface="Times New Roman" panose="02020603050405020304" pitchFamily="18" charset="0"/>
                <a:cs typeface="Times New Roman" panose="02020603050405020304" pitchFamily="18" charset="0"/>
              </a:rPr>
              <a:t>4.Mėnesio </a:t>
            </a:r>
            <a:r>
              <a:rPr lang="lt-LT" dirty="0" smtClean="0">
                <a:latin typeface="Times New Roman" panose="02020603050405020304" pitchFamily="18" charset="0"/>
                <a:cs typeface="Times New Roman" panose="02020603050405020304" pitchFamily="18" charset="0"/>
              </a:rPr>
              <a:t>pabaigoje </a:t>
            </a:r>
            <a:r>
              <a:rPr lang="lt-LT" dirty="0">
                <a:latin typeface="Times New Roman" panose="02020603050405020304" pitchFamily="18" charset="0"/>
                <a:cs typeface="Times New Roman" panose="02020603050405020304" pitchFamily="18" charset="0"/>
              </a:rPr>
              <a:t>užpildę įsivertinimo lapą, mokiniai apibendrina asmeninę mokymosi sėkmę suskaičiuodami balus ir „Kaip man sekasi?“ dalyje pažymėdami mėnesio pasiekimus. Mokinių pasiekimus „MOKU“, „NORIU išmokti“, „GALIU išmokti“ parodo daugiausiai surinktų įsivertinimų skaičius.</a:t>
            </a:r>
          </a:p>
          <a:p>
            <a:pPr algn="just"/>
            <a:r>
              <a:rPr lang="lt-LT" dirty="0">
                <a:latin typeface="Times New Roman" panose="02020603050405020304" pitchFamily="18" charset="0"/>
                <a:cs typeface="Times New Roman" panose="02020603050405020304" pitchFamily="18" charset="0"/>
              </a:rPr>
              <a:t>5.Taip pat „Kaip man sekasi dalyje?“ mokiniai gali įrašyti kiekvieno kriterijaus daugiausiai surinktų balų skaičių. </a:t>
            </a:r>
          </a:p>
        </p:txBody>
      </p:sp>
    </p:spTree>
    <p:extLst>
      <p:ext uri="{BB962C8B-B14F-4D97-AF65-F5344CB8AC3E}">
        <p14:creationId xmlns:p14="http://schemas.microsoft.com/office/powerpoint/2010/main" val="3734342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p>
            <a:fld id="{D85D6AF0-73AF-4235-9A8D-48FB370ABC9B}" type="slidenum">
              <a:rPr lang="lt-LT" smtClean="0"/>
              <a:pPr/>
              <a:t>8</a:t>
            </a:fld>
            <a:endParaRPr lang="lt-LT"/>
          </a:p>
        </p:txBody>
      </p:sp>
      <p:graphicFrame>
        <p:nvGraphicFramePr>
          <p:cNvPr id="12" name="Objektas 11"/>
          <p:cNvGraphicFramePr>
            <a:graphicFrameLocks noChangeAspect="1"/>
          </p:cNvGraphicFramePr>
          <p:nvPr>
            <p:extLst>
              <p:ext uri="{D42A27DB-BD31-4B8C-83A1-F6EECF244321}">
                <p14:modId xmlns:p14="http://schemas.microsoft.com/office/powerpoint/2010/main" val="171690193"/>
              </p:ext>
            </p:extLst>
          </p:nvPr>
        </p:nvGraphicFramePr>
        <p:xfrm>
          <a:off x="899592" y="1484784"/>
          <a:ext cx="7056784" cy="4691658"/>
        </p:xfrm>
        <a:graphic>
          <a:graphicData uri="http://schemas.openxmlformats.org/presentationml/2006/ole">
            <mc:AlternateContent xmlns:mc="http://schemas.openxmlformats.org/markup-compatibility/2006">
              <mc:Choice xmlns:v="urn:schemas-microsoft-com:vml" Requires="v">
                <p:oleObj spid="_x0000_s5156" name="Dokumentas" r:id="rId4" imgW="9918799" imgH="6594937" progId="Word.Document.12">
                  <p:embed/>
                </p:oleObj>
              </mc:Choice>
              <mc:Fallback>
                <p:oleObj name="Dokumentas" r:id="rId4" imgW="9918799" imgH="6594937" progId="Word.Document.12">
                  <p:embed/>
                  <p:pic>
                    <p:nvPicPr>
                      <p:cNvPr id="0" name=""/>
                      <p:cNvPicPr/>
                      <p:nvPr/>
                    </p:nvPicPr>
                    <p:blipFill>
                      <a:blip r:embed="rId5"/>
                      <a:stretch>
                        <a:fillRect/>
                      </a:stretch>
                    </p:blipFill>
                    <p:spPr>
                      <a:xfrm>
                        <a:off x="899592" y="1484784"/>
                        <a:ext cx="7056784" cy="4691658"/>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3"/>
          <p:cNvSpPr>
            <a:spLocks noGrp="1"/>
          </p:cNvSpPr>
          <p:nvPr>
            <p:ph type="title"/>
          </p:nvPr>
        </p:nvSpPr>
        <p:spPr/>
        <p:txBody>
          <a:bodyPr>
            <a:normAutofit/>
          </a:bodyPr>
          <a:lstStyle/>
          <a:p>
            <a:r>
              <a:rPr lang="lt-LT" sz="2800" dirty="0" smtClean="0">
                <a:latin typeface="Times New Roman" panose="02020603050405020304" pitchFamily="18" charset="0"/>
                <a:cs typeface="Times New Roman" panose="02020603050405020304" pitchFamily="18" charset="0"/>
              </a:rPr>
              <a:t>Juostelės </a:t>
            </a:r>
            <a:r>
              <a:rPr lang="lt-LT" sz="2800" dirty="0">
                <a:latin typeface="Times New Roman" panose="02020603050405020304" pitchFamily="18" charset="0"/>
                <a:cs typeface="Times New Roman" panose="02020603050405020304" pitchFamily="18" charset="0"/>
              </a:rPr>
              <a:t>su </a:t>
            </a:r>
            <a:r>
              <a:rPr lang="lt-LT" sz="2800" dirty="0" smtClean="0">
                <a:latin typeface="Times New Roman" panose="02020603050405020304" pitchFamily="18" charset="0"/>
                <a:cs typeface="Times New Roman" panose="02020603050405020304" pitchFamily="18" charset="0"/>
              </a:rPr>
              <a:t>veidukais. </a:t>
            </a:r>
            <a:br>
              <a:rPr lang="lt-LT" sz="2800" dirty="0" smtClean="0">
                <a:latin typeface="Times New Roman" panose="02020603050405020304" pitchFamily="18" charset="0"/>
                <a:cs typeface="Times New Roman" panose="02020603050405020304" pitchFamily="18" charset="0"/>
              </a:rPr>
            </a:br>
            <a:r>
              <a:rPr lang="lt-LT" sz="2800" dirty="0">
                <a:latin typeface="Times New Roman" panose="02020603050405020304" pitchFamily="18" charset="0"/>
                <a:cs typeface="Times New Roman" panose="02020603050405020304" pitchFamily="18" charset="0"/>
              </a:rPr>
              <a:t>Š</a:t>
            </a:r>
            <a:r>
              <a:rPr lang="lt-LT" sz="2800" dirty="0" smtClean="0">
                <a:latin typeface="Times New Roman" panose="02020603050405020304" pitchFamily="18" charset="0"/>
                <a:cs typeface="Times New Roman" panose="02020603050405020304" pitchFamily="18" charset="0"/>
              </a:rPr>
              <a:t>ypsenėlės naudojamos mėnesio pasiekimams vertinti. </a:t>
            </a:r>
            <a:endParaRPr lang="lt-LT" sz="2800" dirty="0"/>
          </a:p>
        </p:txBody>
      </p:sp>
      <p:sp>
        <p:nvSpPr>
          <p:cNvPr id="5" name="Skaidrės numerio vietos rezervavimo ženklas 4"/>
          <p:cNvSpPr>
            <a:spLocks noGrp="1"/>
          </p:cNvSpPr>
          <p:nvPr>
            <p:ph type="sldNum" sz="quarter" idx="12"/>
          </p:nvPr>
        </p:nvSpPr>
        <p:spPr/>
        <p:txBody>
          <a:bodyPr/>
          <a:lstStyle/>
          <a:p>
            <a:fld id="{D85D6AF0-73AF-4235-9A8D-48FB370ABC9B}" type="slidenum">
              <a:rPr lang="lt-LT" smtClean="0"/>
              <a:pPr/>
              <a:t>9</a:t>
            </a:fld>
            <a:endParaRPr lang="lt-LT"/>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685</TotalTime>
  <Words>629</Words>
  <Application>Microsoft Office PowerPoint</Application>
  <PresentationFormat>Demonstracija ekrane (4:3)</PresentationFormat>
  <Paragraphs>126</Paragraphs>
  <Slides>19</Slides>
  <Notes>0</Notes>
  <HiddenSlides>0</HiddenSlides>
  <MMClips>0</MMClips>
  <ScaleCrop>false</ScaleCrop>
  <HeadingPairs>
    <vt:vector size="6" baseType="variant">
      <vt:variant>
        <vt:lpstr>Tema</vt:lpstr>
      </vt:variant>
      <vt:variant>
        <vt:i4>1</vt:i4>
      </vt:variant>
      <vt:variant>
        <vt:lpstr>Įdėtosios OLE paslaugos</vt:lpstr>
      </vt:variant>
      <vt:variant>
        <vt:i4>1</vt:i4>
      </vt:variant>
      <vt:variant>
        <vt:lpstr>Skaidrių pavadinimai</vt:lpstr>
      </vt:variant>
      <vt:variant>
        <vt:i4>19</vt:i4>
      </vt:variant>
    </vt:vector>
  </HeadingPairs>
  <TitlesOfParts>
    <vt:vector size="21" baseType="lpstr">
      <vt:lpstr>Office tema</vt:lpstr>
      <vt:lpstr>Dokumentas</vt:lpstr>
      <vt:lpstr>PowerPoint pristatymas</vt:lpstr>
      <vt:lpstr>  Kaišiadorių Vaclovo Giržado progimnazija    Erika Kriščiūnienė logopedė metodininkė  Metodinė priemonė ,, ĮSIVERTINIMO  LAPAI  LOGOPEDINĖSE  PRATYBOSE“      </vt:lpstr>
      <vt:lpstr>Turinys</vt:lpstr>
      <vt:lpstr>Įvadas </vt:lpstr>
      <vt:lpstr>PowerPoint pristatymas</vt:lpstr>
      <vt:lpstr>PowerPoint pristatymas</vt:lpstr>
      <vt:lpstr>PowerPoint pristatymas</vt:lpstr>
      <vt:lpstr>PowerPoint pristatymas</vt:lpstr>
      <vt:lpstr>Juostelės su veidukais.  Šypsenėlės naudojamos mėnesio pasiekimams vertinti. </vt:lpstr>
      <vt:lpstr>Įsivertinimo kriterijai</vt:lpstr>
      <vt:lpstr>1.Užpildyti įsivertinimo lapų pavyzdžiai</vt:lpstr>
      <vt:lpstr>2.Užpildyti įsivertinimo lapų pavyzdžiai</vt:lpstr>
      <vt:lpstr>3. Užpildyti įsivertinimo lapų pavyzdžiai</vt:lpstr>
      <vt:lpstr>4.Užpildyti įsivertinimo lapų pavyzdžiai</vt:lpstr>
      <vt:lpstr>VERTINIMO APLANKAI (juose renkami visų mėnesių įsivertinimo lapai, diktantai, testai, tarties kortelės ir pan.)</vt:lpstr>
      <vt:lpstr>VERTINIMO APLANKŲ PAVYZDŽIAI</vt:lpstr>
      <vt:lpstr>Išvados</vt:lpstr>
      <vt:lpstr>                                                     Metodo  privalumai   Mokinys ir logopedas mato ugdymo tikslų įgyvendinimo lygį (visiškai įgyvendino, iš dalies, mažai) ir gali planuoti kito laikotarpio ugdymo tikslus. Mokymosi pasiekimų ir asmeninės pažangos stebėjimo lenteles galima pateikti veiklos ataskaitoje mokslo metų pabaigoje. Mokinio mokymosi pasiekimus galima aptarti su jo tėvais ir mokytojais.         </vt:lpstr>
      <vt:lpstr>PowerPoint pristatymas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Žalia, geltona, raudona</dc:title>
  <dc:creator>Nijole</dc:creator>
  <cp:lastModifiedBy>SKPC</cp:lastModifiedBy>
  <cp:revision>104</cp:revision>
  <dcterms:created xsi:type="dcterms:W3CDTF">2019-10-18T14:59:19Z</dcterms:created>
  <dcterms:modified xsi:type="dcterms:W3CDTF">2023-06-09T10:22:29Z</dcterms:modified>
</cp:coreProperties>
</file>